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9" r:id="rId3"/>
    <p:sldId id="280" r:id="rId4"/>
    <p:sldId id="281" r:id="rId5"/>
    <p:sldId id="282" r:id="rId6"/>
    <p:sldId id="284" r:id="rId7"/>
    <p:sldId id="285" r:id="rId8"/>
    <p:sldId id="283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6" r:id="rId18"/>
    <p:sldId id="297" r:id="rId19"/>
    <p:sldId id="299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700808"/>
            <a:ext cx="640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Професійна спільнота вчителів-логопедів ЗДО ВМТГ</a:t>
            </a: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1"/>
            <a:ext cx="1500187" cy="1725613"/>
          </a:xfrm>
          <a:prstGeom prst="ellipse">
            <a:avLst/>
          </a:prstGeom>
          <a:ln w="57150">
            <a:solidFill>
              <a:srgbClr val="7030A0"/>
            </a:solidFill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" y="995537"/>
            <a:ext cx="8928992" cy="580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9350" y="113562"/>
            <a:ext cx="169790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uk-UA" sz="2000" b="1" dirty="0"/>
              <a:t>16 січня 2024</a:t>
            </a:r>
          </a:p>
          <a:p>
            <a:pPr algn="ctr"/>
            <a:r>
              <a:rPr lang="uk-UA" sz="2000" b="1" dirty="0"/>
              <a:t>12.0</a:t>
            </a:r>
            <a:r>
              <a:rPr lang="uk-UA" dirty="0"/>
              <a:t>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1069866"/>
            <a:ext cx="4478534" cy="830997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</a:rPr>
              <a:t>Професійна спільнота </a:t>
            </a:r>
          </a:p>
          <a:p>
            <a:r>
              <a:rPr lang="uk-UA" sz="2400" b="1" dirty="0">
                <a:solidFill>
                  <a:srgbClr val="000099"/>
                </a:solidFill>
              </a:rPr>
              <a:t>вчителів-логопедів ЗДО ВМТГ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204201"/>
            <a:ext cx="8084105" cy="2185214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0099"/>
                </a:solidFill>
              </a:rPr>
              <a:t>Семінар в рамках</a:t>
            </a:r>
          </a:p>
          <a:p>
            <a:pPr algn="ctr"/>
            <a:r>
              <a:rPr lang="uk-UA" sz="3200" b="1" dirty="0">
                <a:solidFill>
                  <a:srgbClr val="000099"/>
                </a:solidFill>
              </a:rPr>
              <a:t> зимових педагогічних студій</a:t>
            </a:r>
          </a:p>
          <a:p>
            <a:pPr algn="ctr"/>
            <a:r>
              <a:rPr lang="ru-RU" sz="3600" b="1" dirty="0">
                <a:solidFill>
                  <a:srgbClr val="0000CC"/>
                </a:solidFill>
              </a:rPr>
              <a:t>«</a:t>
            </a:r>
            <a:r>
              <a:rPr lang="ru-RU" sz="3600" b="1" dirty="0" err="1">
                <a:solidFill>
                  <a:srgbClr val="0000CC"/>
                </a:solidFill>
              </a:rPr>
              <a:t>Розвиток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мовленнєвої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компетенції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дітей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дошкільного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віку</a:t>
            </a:r>
            <a:r>
              <a:rPr lang="ru-RU" sz="3600" b="1" dirty="0">
                <a:solidFill>
                  <a:srgbClr val="0000CC"/>
                </a:solidFill>
              </a:rPr>
              <a:t> з ООП»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42" y="4746499"/>
            <a:ext cx="15001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5805264"/>
            <a:ext cx="657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>
                <a:solidFill>
                  <a:srgbClr val="000099"/>
                </a:solidFill>
              </a:rPr>
              <a:t>Спікер – консультант КУ «ЦПРПП ВМР» Лариса Бондарчук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2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556" y="83671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	</a:t>
            </a:r>
            <a:r>
              <a:rPr lang="ru-RU" sz="2400" b="1" i="1" dirty="0" err="1"/>
              <a:t>Важливою</a:t>
            </a:r>
            <a:r>
              <a:rPr lang="ru-RU" sz="2400" b="1" i="1" dirty="0"/>
              <a:t> </a:t>
            </a:r>
            <a:r>
              <a:rPr lang="ru-RU" sz="2400" b="1" i="1" dirty="0" err="1"/>
              <a:t>умовою</a:t>
            </a:r>
            <a:r>
              <a:rPr lang="ru-RU" sz="2400" b="1" i="1" dirty="0"/>
              <a:t> </a:t>
            </a:r>
            <a:r>
              <a:rPr lang="ru-RU" sz="2400" b="1" i="1" dirty="0" err="1"/>
              <a:t>успішного</a:t>
            </a:r>
            <a:r>
              <a:rPr lang="ru-RU" sz="2400" b="1" i="1" dirty="0"/>
              <a:t> </a:t>
            </a:r>
            <a:r>
              <a:rPr lang="ru-RU" sz="2400" b="1" i="1" dirty="0" err="1"/>
              <a:t>формування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мовленнєвих</a:t>
            </a:r>
            <a:r>
              <a:rPr lang="ru-RU" sz="2400" b="1" i="1" dirty="0"/>
              <a:t> </a:t>
            </a:r>
            <a:r>
              <a:rPr lang="ru-RU" sz="2400" b="1" i="1" dirty="0" err="1"/>
              <a:t>навичок</a:t>
            </a:r>
            <a:r>
              <a:rPr lang="ru-RU" sz="2400" b="1" i="1" dirty="0"/>
              <a:t> є </a:t>
            </a:r>
            <a:r>
              <a:rPr lang="ru-RU" sz="2400" b="1" i="1" dirty="0" err="1"/>
              <a:t>доцільна</a:t>
            </a:r>
            <a:r>
              <a:rPr lang="ru-RU" sz="2400" b="1" i="1" dirty="0"/>
              <a:t> </a:t>
            </a:r>
            <a:r>
              <a:rPr lang="ru-RU" sz="2400" b="1" i="1" dirty="0" err="1"/>
              <a:t>зміна</a:t>
            </a:r>
            <a:r>
              <a:rPr lang="ru-RU" sz="2400" b="1" i="1" dirty="0"/>
              <a:t> </a:t>
            </a:r>
            <a:r>
              <a:rPr lang="ru-RU" sz="2400" b="1" i="1" dirty="0" err="1"/>
              <a:t>видів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діяльності</a:t>
            </a:r>
            <a:r>
              <a:rPr lang="ru-RU" sz="2400" b="1" i="1" dirty="0"/>
              <a:t>, </a:t>
            </a:r>
            <a:r>
              <a:rPr lang="ru-RU" sz="2400" b="1" i="1" dirty="0" err="1"/>
              <a:t>поєднання</a:t>
            </a:r>
            <a:r>
              <a:rPr lang="ru-RU" sz="2400" b="1" i="1" dirty="0"/>
              <a:t> з </a:t>
            </a:r>
            <a:r>
              <a:rPr lang="ru-RU" sz="2400" b="1" i="1" dirty="0" err="1"/>
              <a:t>мовленнєвими</a:t>
            </a:r>
            <a:r>
              <a:rPr lang="ru-RU" sz="2400" b="1" i="1" dirty="0"/>
              <a:t> </a:t>
            </a:r>
            <a:r>
              <a:rPr lang="ru-RU" sz="2400" b="1" i="1" dirty="0" err="1"/>
              <a:t>інших</a:t>
            </a:r>
            <a:r>
              <a:rPr lang="ru-RU" sz="2400" b="1" i="1" dirty="0"/>
              <a:t> </a:t>
            </a:r>
            <a:r>
              <a:rPr lang="ru-RU" sz="2400" b="1" i="1" dirty="0" err="1"/>
              <a:t>засобів</a:t>
            </a:r>
            <a:r>
              <a:rPr lang="ru-RU" sz="2400" b="1" i="1" dirty="0"/>
              <a:t> і </a:t>
            </a:r>
            <a:r>
              <a:rPr lang="ru-RU" sz="2400" b="1" i="1" dirty="0" err="1"/>
              <a:t>способів</a:t>
            </a:r>
            <a:r>
              <a:rPr lang="ru-RU" sz="2400" b="1" i="1" dirty="0"/>
              <a:t> </a:t>
            </a:r>
            <a:r>
              <a:rPr lang="ru-RU" sz="2400" b="1" i="1" dirty="0" err="1"/>
              <a:t>відтворення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навчального</a:t>
            </a:r>
            <a:r>
              <a:rPr lang="ru-RU" sz="2400" b="1" i="1" dirty="0"/>
              <a:t> </a:t>
            </a:r>
            <a:r>
              <a:rPr lang="ru-RU" sz="2400" b="1" i="1" dirty="0" err="1"/>
              <a:t>змісту</a:t>
            </a:r>
            <a:r>
              <a:rPr lang="ru-RU" sz="2400" b="1" i="1" dirty="0"/>
              <a:t>. </a:t>
            </a:r>
            <a:r>
              <a:rPr lang="ru-RU" sz="2400" b="1" i="1" dirty="0" err="1"/>
              <a:t>Залучення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дітей</a:t>
            </a:r>
            <a:r>
              <a:rPr lang="ru-RU" sz="2400" b="1" i="1" dirty="0"/>
              <a:t> до </a:t>
            </a:r>
            <a:r>
              <a:rPr lang="ru-RU" sz="2400" b="1" i="1" dirty="0" err="1"/>
              <a:t>активних</a:t>
            </a:r>
            <a:r>
              <a:rPr lang="ru-RU" sz="2400" b="1" i="1" dirty="0"/>
              <a:t> </a:t>
            </a:r>
            <a:r>
              <a:rPr lang="ru-RU" sz="2400" b="1" i="1" dirty="0" err="1"/>
              <a:t>дій</a:t>
            </a:r>
            <a:r>
              <a:rPr lang="ru-RU" sz="2400" b="1" i="1" dirty="0"/>
              <a:t> </a:t>
            </a:r>
            <a:r>
              <a:rPr lang="ru-RU" sz="2400" b="1" i="1" dirty="0" err="1"/>
              <a:t>забезпечить</a:t>
            </a:r>
            <a:r>
              <a:rPr lang="ru-RU" sz="2400" b="1" i="1" dirty="0"/>
              <a:t> і </a:t>
            </a:r>
            <a:r>
              <a:rPr lang="ru-RU" sz="2400" b="1" i="1" dirty="0" err="1"/>
              <a:t>їхню</a:t>
            </a:r>
            <a:r>
              <a:rPr lang="ru-RU" sz="2400" b="1" i="1" dirty="0"/>
              <a:t> </a:t>
            </a:r>
            <a:r>
              <a:rPr lang="ru-RU" sz="2400" b="1" i="1" dirty="0" err="1"/>
              <a:t>інтелектуально-мовленнєву</a:t>
            </a:r>
            <a:r>
              <a:rPr lang="ru-RU" sz="2400" b="1" i="1" dirty="0"/>
              <a:t> </a:t>
            </a:r>
            <a:r>
              <a:rPr lang="ru-RU" sz="2400" b="1" i="1" dirty="0" err="1"/>
              <a:t>активність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-	У </a:t>
            </a:r>
            <a:r>
              <a:rPr lang="ru-RU" sz="2400" b="1" i="1" dirty="0" err="1"/>
              <a:t>спілкуванні</a:t>
            </a:r>
            <a:r>
              <a:rPr lang="ru-RU" sz="2400" b="1" i="1" dirty="0"/>
              <a:t> з </a:t>
            </a:r>
            <a:r>
              <a:rPr lang="ru-RU" sz="2400" b="1" i="1" dirty="0" err="1"/>
              <a:t>дітьми</a:t>
            </a:r>
            <a:r>
              <a:rPr lang="ru-RU" sz="2400" b="1" i="1" dirty="0"/>
              <a:t> </a:t>
            </a:r>
            <a:r>
              <a:rPr lang="ru-RU" sz="2400" b="1" i="1" dirty="0" err="1"/>
              <a:t>належне</a:t>
            </a:r>
            <a:r>
              <a:rPr lang="ru-RU" sz="2400" b="1" i="1" dirty="0"/>
              <a:t> </a:t>
            </a:r>
            <a:r>
              <a:rPr lang="ru-RU" sz="2400" b="1" i="1" dirty="0" err="1"/>
              <a:t>місце</a:t>
            </a:r>
            <a:r>
              <a:rPr lang="ru-RU" sz="2400" b="1" i="1" dirty="0"/>
              <a:t> </a:t>
            </a:r>
            <a:r>
              <a:rPr lang="ru-RU" sz="2400" b="1" i="1" dirty="0" err="1"/>
              <a:t>має</a:t>
            </a:r>
            <a:r>
              <a:rPr lang="ru-RU" sz="2400" b="1" i="1" dirty="0"/>
              <a:t> бути </a:t>
            </a:r>
            <a:r>
              <a:rPr lang="ru-RU" sz="2400" b="1" i="1" dirty="0" err="1"/>
              <a:t>відведене</a:t>
            </a:r>
            <a:r>
              <a:rPr lang="ru-RU" sz="2400" b="1" i="1" dirty="0"/>
              <a:t> </a:t>
            </a:r>
            <a:r>
              <a:rPr lang="ru-RU" sz="2400" b="1" i="1" dirty="0" err="1"/>
              <a:t>гумору</a:t>
            </a:r>
            <a:r>
              <a:rPr lang="ru-RU" sz="2400" b="1" i="1" dirty="0"/>
              <a:t>, жартам, </a:t>
            </a:r>
            <a:r>
              <a:rPr lang="ru-RU" sz="2400" b="1" i="1" dirty="0" err="1"/>
              <a:t>прислів’ям</a:t>
            </a:r>
            <a:r>
              <a:rPr lang="ru-RU" sz="2400" b="1" i="1" dirty="0"/>
              <a:t>, </a:t>
            </a:r>
            <a:r>
              <a:rPr lang="ru-RU" sz="2400" b="1" i="1" dirty="0" err="1"/>
              <a:t>приказкам</a:t>
            </a:r>
            <a:r>
              <a:rPr lang="ru-RU" sz="2400" b="1" i="1" dirty="0"/>
              <a:t>, загадкам </a:t>
            </a:r>
            <a:r>
              <a:rPr lang="ru-RU" sz="2400" b="1" i="1" dirty="0" err="1"/>
              <a:t>тощо</a:t>
            </a:r>
            <a:r>
              <a:rPr lang="ru-RU" sz="2400" b="1" i="1" dirty="0"/>
              <a:t>. </a:t>
            </a:r>
            <a:r>
              <a:rPr lang="ru-RU" sz="2400" b="1" i="1" dirty="0" err="1"/>
              <a:t>Щирість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почуттів</a:t>
            </a:r>
            <a:r>
              <a:rPr lang="ru-RU" sz="2400" b="1" i="1" dirty="0"/>
              <a:t>, </a:t>
            </a:r>
            <a:r>
              <a:rPr lang="ru-RU" sz="2400" b="1" i="1" dirty="0" err="1"/>
              <a:t>емоційність</a:t>
            </a:r>
            <a:r>
              <a:rPr lang="ru-RU" sz="2400" b="1" i="1" dirty="0"/>
              <a:t>, </a:t>
            </a:r>
            <a:r>
              <a:rPr lang="ru-RU" sz="2400" b="1" i="1" dirty="0" err="1"/>
              <a:t>настрій</a:t>
            </a:r>
            <a:r>
              <a:rPr lang="ru-RU" sz="2400" b="1" i="1" dirty="0"/>
              <a:t> педагога </a:t>
            </a:r>
            <a:r>
              <a:rPr lang="ru-RU" sz="2400" b="1" i="1" dirty="0" err="1"/>
              <a:t>передаються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вихованцям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підсилює</a:t>
            </a:r>
            <a:r>
              <a:rPr lang="ru-RU" sz="2400" b="1" i="1" dirty="0"/>
              <a:t> </a:t>
            </a:r>
            <a:r>
              <a:rPr lang="ru-RU" sz="2400" b="1" i="1" dirty="0" err="1"/>
              <a:t>їхній</a:t>
            </a:r>
            <a:r>
              <a:rPr lang="ru-RU" sz="2400" b="1" i="1" dirty="0"/>
              <a:t> </a:t>
            </a:r>
            <a:r>
              <a:rPr lang="ru-RU" sz="2400" b="1" i="1" dirty="0" err="1"/>
              <a:t>інтерес</a:t>
            </a:r>
            <a:r>
              <a:rPr lang="ru-RU" sz="2400" b="1" i="1" dirty="0"/>
              <a:t> до </a:t>
            </a:r>
            <a:r>
              <a:rPr lang="ru-RU" sz="2400" b="1" i="1" dirty="0" err="1"/>
              <a:t>навчання</a:t>
            </a:r>
            <a:r>
              <a:rPr lang="ru-RU" sz="2400" b="1" i="1" dirty="0"/>
              <a:t>, </a:t>
            </a:r>
            <a:r>
              <a:rPr lang="ru-RU" sz="2400" b="1" i="1" dirty="0" err="1"/>
              <a:t>активізує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мовлення</a:t>
            </a:r>
            <a:r>
              <a:rPr lang="ru-RU" sz="2400" b="1" i="1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4717"/>
          <a:stretch/>
        </p:blipFill>
        <p:spPr bwMode="auto">
          <a:xfrm>
            <a:off x="5652120" y="4622364"/>
            <a:ext cx="3138403" cy="204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22364"/>
            <a:ext cx="3096344" cy="18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36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619" y="995537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/>
              <a:t>Мовленнєво-ігрова</a:t>
            </a:r>
            <a:r>
              <a:rPr lang="ru-RU" sz="2800" b="1" i="1" dirty="0"/>
              <a:t> </a:t>
            </a:r>
            <a:r>
              <a:rPr lang="ru-RU" sz="2800" b="1" i="1" dirty="0" err="1"/>
              <a:t>діяльність</a:t>
            </a:r>
            <a:r>
              <a:rPr lang="ru-RU" sz="2800" b="1" i="1" dirty="0"/>
              <a:t> </a:t>
            </a:r>
            <a:r>
              <a:rPr lang="ru-RU" sz="2800" b="1" i="1" dirty="0" err="1"/>
              <a:t>спрямована</a:t>
            </a:r>
            <a:r>
              <a:rPr lang="ru-RU" sz="2800" b="1" i="1" dirty="0"/>
              <a:t> </a:t>
            </a:r>
            <a:r>
              <a:rPr lang="ru-RU" sz="2800" b="1" i="1" dirty="0" err="1"/>
              <a:t>передусім</a:t>
            </a:r>
            <a:r>
              <a:rPr lang="ru-RU" sz="2800" b="1" i="1" dirty="0"/>
              <a:t> на </a:t>
            </a:r>
            <a:r>
              <a:rPr lang="ru-RU" sz="2800" b="1" i="1" dirty="0" err="1"/>
              <a:t>розвиток</a:t>
            </a:r>
            <a:r>
              <a:rPr lang="ru-RU" sz="2800" b="1" i="1" dirty="0"/>
              <a:t> і </a:t>
            </a:r>
            <a:r>
              <a:rPr lang="ru-RU" sz="2800" b="1" i="1" dirty="0" err="1"/>
              <a:t>вдосконалення</a:t>
            </a:r>
            <a:r>
              <a:rPr lang="ru-RU" sz="2800" b="1" i="1" dirty="0"/>
              <a:t> </a:t>
            </a:r>
            <a:r>
              <a:rPr lang="ru-RU" sz="2800" b="1" i="1" dirty="0" err="1"/>
              <a:t>мовлення</a:t>
            </a:r>
            <a:r>
              <a:rPr lang="ru-RU" sz="2800" b="1" i="1" dirty="0"/>
              <a:t> </a:t>
            </a:r>
            <a:r>
              <a:rPr lang="ru-RU" sz="2800" b="1" i="1" dirty="0" err="1"/>
              <a:t>дітей</a:t>
            </a:r>
            <a:r>
              <a:rPr lang="ru-RU" sz="2800" b="1" i="1" dirty="0"/>
              <a:t>. Вона </a:t>
            </a:r>
            <a:r>
              <a:rPr lang="ru-RU" sz="2800" b="1" i="1" dirty="0" err="1"/>
              <a:t>охоплює</a:t>
            </a:r>
            <a:r>
              <a:rPr lang="ru-RU" sz="2800" b="1" i="1" dirty="0"/>
              <a:t> </a:t>
            </a:r>
            <a:r>
              <a:rPr lang="ru-RU" sz="2800" b="1" i="1" dirty="0" err="1"/>
              <a:t>мовленнєвий</a:t>
            </a:r>
            <a:r>
              <a:rPr lang="ru-RU" sz="2800" b="1" i="1" dirty="0"/>
              <a:t> </a:t>
            </a:r>
            <a:r>
              <a:rPr lang="ru-RU" sz="2800" b="1" i="1" dirty="0" err="1"/>
              <a:t>зміст</a:t>
            </a:r>
            <a:r>
              <a:rPr lang="ru-RU" sz="2800" b="1" i="1" dirty="0"/>
              <a:t> і </a:t>
            </a:r>
            <a:r>
              <a:rPr lang="ru-RU" sz="2800" b="1" i="1" dirty="0" err="1"/>
              <a:t>забезпечує</a:t>
            </a:r>
            <a:r>
              <a:rPr lang="ru-RU" sz="2800" b="1" i="1" dirty="0"/>
              <a:t> </a:t>
            </a:r>
            <a:r>
              <a:rPr lang="ru-RU" sz="2800" b="1" i="1" dirty="0" err="1"/>
              <a:t>супровід</a:t>
            </a:r>
            <a:r>
              <a:rPr lang="ru-RU" sz="2800" b="1" i="1" dirty="0"/>
              <a:t> </a:t>
            </a:r>
            <a:r>
              <a:rPr lang="ru-RU" sz="2800" b="1" i="1" dirty="0" err="1"/>
              <a:t>дидактичних</a:t>
            </a:r>
            <a:r>
              <a:rPr lang="ru-RU" sz="2800" b="1" i="1" dirty="0"/>
              <a:t>, </a:t>
            </a:r>
            <a:r>
              <a:rPr lang="ru-RU" sz="2800" b="1" i="1" dirty="0" err="1"/>
              <a:t>народних</a:t>
            </a:r>
            <a:r>
              <a:rPr lang="ru-RU" sz="2800" b="1" i="1" dirty="0"/>
              <a:t>, </a:t>
            </a:r>
            <a:r>
              <a:rPr lang="ru-RU" sz="2800" b="1" i="1" dirty="0" err="1"/>
              <a:t>рухливих</a:t>
            </a:r>
            <a:r>
              <a:rPr lang="ru-RU" sz="2800" b="1" i="1" dirty="0"/>
              <a:t> </a:t>
            </a:r>
            <a:r>
              <a:rPr lang="ru-RU" sz="2800" b="1" i="1" dirty="0" err="1"/>
              <a:t>ігор</a:t>
            </a:r>
            <a:r>
              <a:rPr lang="ru-RU" sz="2800" b="1" i="1" dirty="0"/>
              <a:t> </a:t>
            </a:r>
            <a:r>
              <a:rPr lang="ru-RU" sz="2800" b="1" i="1" dirty="0" err="1"/>
              <a:t>із</a:t>
            </a:r>
            <a:r>
              <a:rPr lang="ru-RU" sz="2800" b="1" i="1" dirty="0"/>
              <a:t> текстами та </a:t>
            </a:r>
            <a:r>
              <a:rPr lang="ru-RU" sz="2800" b="1" i="1" dirty="0" err="1"/>
              <a:t>діалогами</a:t>
            </a:r>
            <a:r>
              <a:rPr lang="ru-RU" sz="2800" b="1" i="1" dirty="0"/>
              <a:t>, </a:t>
            </a:r>
            <a:r>
              <a:rPr lang="ru-RU" sz="2800" b="1" i="1" dirty="0" err="1"/>
              <a:t>ігрові</a:t>
            </a:r>
            <a:r>
              <a:rPr lang="ru-RU" sz="2800" b="1" i="1" dirty="0"/>
              <a:t> </a:t>
            </a:r>
            <a:r>
              <a:rPr lang="ru-RU" sz="2800" b="1" i="1" dirty="0" err="1"/>
              <a:t>вправи</a:t>
            </a:r>
            <a:r>
              <a:rPr lang="ru-RU" sz="2800" b="1" i="1" dirty="0"/>
              <a:t>, </a:t>
            </a:r>
            <a:r>
              <a:rPr lang="ru-RU" sz="2800" b="1" i="1" dirty="0" err="1"/>
              <a:t>сюрпризи</a:t>
            </a:r>
            <a:r>
              <a:rPr lang="ru-RU" sz="2800" b="1" i="1" dirty="0"/>
              <a:t>, </a:t>
            </a:r>
            <a:r>
              <a:rPr lang="ru-RU" sz="2800" b="1" i="1" dirty="0" err="1"/>
              <a:t>забавки</a:t>
            </a:r>
            <a:r>
              <a:rPr lang="ru-RU" sz="2800" b="1" i="1" dirty="0"/>
              <a:t>, </a:t>
            </a:r>
            <a:r>
              <a:rPr lang="ru-RU" sz="2800" b="1" i="1" dirty="0" err="1"/>
              <a:t>ігрові</a:t>
            </a:r>
            <a:r>
              <a:rPr lang="ru-RU" sz="2800" b="1" i="1" dirty="0"/>
              <a:t> </a:t>
            </a:r>
            <a:r>
              <a:rPr lang="ru-RU" sz="2800" b="1" i="1" dirty="0" err="1"/>
              <a:t>ситуації</a:t>
            </a:r>
            <a:r>
              <a:rPr lang="ru-RU" sz="2800" b="1" i="1" dirty="0"/>
              <a:t> </a:t>
            </a:r>
            <a:r>
              <a:rPr lang="ru-RU" sz="2800" b="1" i="1" dirty="0" err="1"/>
              <a:t>спілкування</a:t>
            </a:r>
            <a:r>
              <a:rPr lang="ru-RU" sz="2800" b="1" i="1" dirty="0"/>
              <a:t>, у </a:t>
            </a:r>
            <a:r>
              <a:rPr lang="ru-RU" sz="2800" b="1" i="1" dirty="0" err="1"/>
              <a:t>яких</a:t>
            </a:r>
            <a:r>
              <a:rPr lang="ru-RU" sz="2800" b="1" i="1" dirty="0"/>
              <a:t> </a:t>
            </a:r>
            <a:r>
              <a:rPr lang="ru-RU" sz="2800" b="1" i="1" dirty="0" err="1"/>
              <a:t>дитина</a:t>
            </a:r>
            <a:r>
              <a:rPr lang="ru-RU" sz="2800" b="1" i="1" dirty="0"/>
              <a:t> </a:t>
            </a:r>
            <a:r>
              <a:rPr lang="ru-RU" sz="2800" b="1" i="1" dirty="0" err="1"/>
              <a:t>виступає</a:t>
            </a:r>
            <a:r>
              <a:rPr lang="ru-RU" sz="2800" b="1" i="1" dirty="0"/>
              <a:t> в </a:t>
            </a:r>
            <a:r>
              <a:rPr lang="ru-RU" sz="2800" b="1" i="1" dirty="0" err="1"/>
              <a:t>ролі</a:t>
            </a:r>
            <a:r>
              <a:rPr lang="ru-RU" sz="2800" b="1" i="1" dirty="0"/>
              <a:t> активного </a:t>
            </a:r>
            <a:r>
              <a:rPr lang="ru-RU" sz="2800" b="1" i="1" dirty="0" err="1"/>
              <a:t>мовця</a:t>
            </a:r>
            <a:endParaRPr lang="ru-RU" sz="2800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79" y="3861048"/>
            <a:ext cx="2928000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19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24744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Конструктивно-</a:t>
            </a:r>
            <a:r>
              <a:rPr lang="ru-RU" sz="2800" b="1" i="1" dirty="0" err="1"/>
              <a:t>будівельні</a:t>
            </a:r>
            <a:r>
              <a:rPr lang="ru-RU" sz="2800" b="1" i="1" dirty="0"/>
              <a:t> </a:t>
            </a:r>
            <a:r>
              <a:rPr lang="ru-RU" sz="2800" b="1" i="1" dirty="0" err="1"/>
              <a:t>ігри</a:t>
            </a:r>
            <a:r>
              <a:rPr lang="ru-RU" sz="2800" b="1" i="1" dirty="0"/>
              <a:t> </a:t>
            </a:r>
            <a:r>
              <a:rPr lang="ru-RU" sz="2800" b="1" i="1" dirty="0" err="1"/>
              <a:t>збагачують</a:t>
            </a:r>
            <a:r>
              <a:rPr lang="ru-RU" sz="2800" b="1" i="1" dirty="0"/>
              <a:t> </a:t>
            </a:r>
            <a:r>
              <a:rPr lang="ru-RU" sz="2800" b="1" i="1" dirty="0" err="1"/>
              <a:t>дітей</a:t>
            </a:r>
            <a:r>
              <a:rPr lang="ru-RU" sz="2800" b="1" i="1" dirty="0"/>
              <a:t> словами, </a:t>
            </a:r>
            <a:r>
              <a:rPr lang="ru-RU" sz="2800" b="1" i="1" dirty="0" err="1"/>
              <a:t>що</a:t>
            </a:r>
            <a:r>
              <a:rPr lang="ru-RU" sz="2800" b="1" i="1" dirty="0"/>
              <a:t> </a:t>
            </a:r>
            <a:r>
              <a:rPr lang="ru-RU" sz="2800" b="1" i="1" dirty="0" err="1"/>
              <a:t>означають</a:t>
            </a:r>
            <a:r>
              <a:rPr lang="ru-RU" sz="2800" b="1" i="1" dirty="0"/>
              <a:t>: </a:t>
            </a:r>
            <a:r>
              <a:rPr lang="ru-RU" sz="2800" b="1" i="1" dirty="0" err="1"/>
              <a:t>властивості</a:t>
            </a:r>
            <a:r>
              <a:rPr lang="ru-RU" sz="2800" b="1" i="1" dirty="0"/>
              <a:t>, </a:t>
            </a:r>
            <a:r>
              <a:rPr lang="ru-RU" sz="2800" b="1" i="1" dirty="0" err="1"/>
              <a:t>якості</a:t>
            </a:r>
            <a:r>
              <a:rPr lang="ru-RU" sz="2800" b="1" i="1" dirty="0"/>
              <a:t>, величину </a:t>
            </a:r>
            <a:r>
              <a:rPr lang="ru-RU" sz="2800" b="1" i="1" dirty="0" err="1"/>
              <a:t>предметів</a:t>
            </a:r>
            <a:r>
              <a:rPr lang="ru-RU" sz="2800" b="1" i="1" dirty="0"/>
              <a:t>, </a:t>
            </a:r>
            <a:r>
              <a:rPr lang="ru-RU" sz="2800" b="1" i="1" dirty="0" err="1"/>
              <a:t>їх</a:t>
            </a:r>
            <a:r>
              <a:rPr lang="ru-RU" sz="2800" b="1" i="1" dirty="0"/>
              <a:t> </a:t>
            </a:r>
            <a:r>
              <a:rPr lang="ru-RU" sz="2800" b="1" i="1" dirty="0" err="1"/>
              <a:t>просторове</a:t>
            </a:r>
            <a:r>
              <a:rPr lang="ru-RU" sz="2800" b="1" i="1" dirty="0"/>
              <a:t> </a:t>
            </a:r>
            <a:r>
              <a:rPr lang="ru-RU" sz="2800" b="1" i="1" dirty="0" err="1"/>
              <a:t>розміщення</a:t>
            </a:r>
            <a:r>
              <a:rPr lang="ru-RU" sz="2800" b="1" i="1" dirty="0"/>
              <a:t> (</a:t>
            </a:r>
            <a:r>
              <a:rPr lang="ru-RU" sz="2800" b="1" i="1" dirty="0" err="1"/>
              <a:t>важкий</a:t>
            </a:r>
            <a:r>
              <a:rPr lang="ru-RU" sz="2800" b="1" i="1" dirty="0"/>
              <a:t>, </a:t>
            </a:r>
            <a:r>
              <a:rPr lang="ru-RU" sz="2800" b="1" i="1" dirty="0" err="1"/>
              <a:t>довгий</a:t>
            </a:r>
            <a:r>
              <a:rPr lang="ru-RU" sz="2800" b="1" i="1" dirty="0"/>
              <a:t>, </a:t>
            </a:r>
            <a:r>
              <a:rPr lang="ru-RU" sz="2800" b="1" i="1" dirty="0" err="1"/>
              <a:t>згори</a:t>
            </a:r>
            <a:r>
              <a:rPr lang="ru-RU" sz="2800" b="1" i="1" dirty="0"/>
              <a:t>, </a:t>
            </a:r>
            <a:r>
              <a:rPr lang="ru-RU" sz="2800" b="1" i="1" dirty="0" err="1"/>
              <a:t>всередині</a:t>
            </a:r>
            <a:r>
              <a:rPr lang="ru-RU" sz="2800" b="1" i="1" dirty="0"/>
              <a:t>, внизу), </a:t>
            </a:r>
            <a:r>
              <a:rPr lang="ru-RU" sz="2800" b="1" i="1" dirty="0" err="1"/>
              <a:t>професійні</a:t>
            </a:r>
            <a:r>
              <a:rPr lang="ru-RU" sz="2800" b="1" i="1" dirty="0"/>
              <a:t> </a:t>
            </a:r>
            <a:r>
              <a:rPr lang="ru-RU" sz="2800" b="1" i="1" dirty="0" err="1"/>
              <a:t>терміни</a:t>
            </a:r>
            <a:r>
              <a:rPr lang="ru-RU" sz="2800" b="1" i="1" dirty="0"/>
              <a:t> </a:t>
            </a:r>
            <a:r>
              <a:rPr lang="ru-RU" sz="2800" b="1" i="1" dirty="0" err="1"/>
              <a:t>тощо</a:t>
            </a:r>
            <a:r>
              <a:rPr lang="ru-RU" sz="2800" b="1" i="1" dirty="0"/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4295378" cy="312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1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817" y="199594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Рухливі</a:t>
            </a:r>
            <a:r>
              <a:rPr lang="ru-RU" sz="2400" b="1" i="1" dirty="0"/>
              <a:t> </a:t>
            </a:r>
            <a:r>
              <a:rPr lang="ru-RU" sz="2400" b="1" i="1" dirty="0" err="1"/>
              <a:t>ігри</a:t>
            </a:r>
            <a:r>
              <a:rPr lang="ru-RU" sz="2400" b="1" i="1" dirty="0"/>
              <a:t> з текстом, </a:t>
            </a:r>
            <a:r>
              <a:rPr lang="ru-RU" sz="2400" b="1" i="1" dirty="0" err="1"/>
              <a:t>ігри-драматизації</a:t>
            </a:r>
            <a:r>
              <a:rPr lang="ru-RU" sz="2400" b="1" i="1" dirty="0"/>
              <a:t> </a:t>
            </a:r>
            <a:r>
              <a:rPr lang="ru-RU" sz="2400" b="1" i="1" dirty="0" err="1"/>
              <a:t>сприяють</a:t>
            </a:r>
            <a:r>
              <a:rPr lang="ru-RU" sz="2400" b="1" i="1" dirty="0"/>
              <a:t> </a:t>
            </a:r>
            <a:r>
              <a:rPr lang="ru-RU" sz="2400" b="1" i="1" dirty="0" err="1"/>
              <a:t>формуванню</a:t>
            </a:r>
            <a:r>
              <a:rPr lang="ru-RU" sz="2400" b="1" i="1" dirty="0"/>
              <a:t> правильного темпу, </a:t>
            </a:r>
            <a:r>
              <a:rPr lang="ru-RU" sz="2400" b="1" i="1" dirty="0" err="1"/>
              <a:t>мовленнєвого</a:t>
            </a:r>
            <a:r>
              <a:rPr lang="ru-RU" sz="2400" b="1" i="1" dirty="0"/>
              <a:t> </a:t>
            </a:r>
            <a:r>
              <a:rPr lang="ru-RU" sz="2400" b="1" i="1" dirty="0" err="1"/>
              <a:t>дихання</a:t>
            </a:r>
            <a:r>
              <a:rPr lang="ru-RU" sz="2400" b="1" i="1" dirty="0"/>
              <a:t>, </a:t>
            </a:r>
            <a:r>
              <a:rPr lang="ru-RU" sz="2400" b="1" i="1" dirty="0" err="1"/>
              <a:t>дикції</a:t>
            </a:r>
            <a:r>
              <a:rPr lang="ru-RU" sz="2400" b="1" i="1" dirty="0"/>
              <a:t>, </a:t>
            </a:r>
            <a:r>
              <a:rPr lang="ru-RU" sz="2400" b="1" i="1" dirty="0" err="1"/>
              <a:t>виразності</a:t>
            </a:r>
            <a:r>
              <a:rPr lang="ru-RU" sz="2400" b="1" i="1" dirty="0"/>
              <a:t> </a:t>
            </a:r>
            <a:r>
              <a:rPr lang="ru-RU" sz="2400" b="1" i="1" dirty="0" err="1"/>
              <a:t>дитячого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мовлення</a:t>
            </a:r>
            <a:r>
              <a:rPr lang="ru-RU" sz="2400" b="1" i="1" dirty="0"/>
              <a:t>, </a:t>
            </a:r>
            <a:r>
              <a:rPr lang="ru-RU" sz="2400" b="1" i="1" dirty="0" err="1"/>
              <a:t>побудові</a:t>
            </a:r>
            <a:r>
              <a:rPr lang="ru-RU" sz="2400" b="1" i="1" dirty="0"/>
              <a:t> </a:t>
            </a:r>
            <a:r>
              <a:rPr lang="ru-RU" sz="2400" b="1" i="1" dirty="0" err="1"/>
              <a:t>повних</a:t>
            </a:r>
            <a:r>
              <a:rPr lang="ru-RU" sz="2400" b="1" i="1" dirty="0"/>
              <a:t> </a:t>
            </a:r>
            <a:r>
              <a:rPr lang="ru-RU" sz="2400" b="1" i="1" dirty="0" err="1"/>
              <a:t>простих</a:t>
            </a:r>
            <a:r>
              <a:rPr lang="ru-RU" sz="2400" b="1" i="1" dirty="0"/>
              <a:t> і </a:t>
            </a:r>
            <a:r>
              <a:rPr lang="ru-RU" sz="2400" b="1" i="1" dirty="0" err="1"/>
              <a:t>поширених</a:t>
            </a:r>
            <a:r>
              <a:rPr lang="ru-RU" sz="2400" b="1" i="1" dirty="0"/>
              <a:t> </a:t>
            </a:r>
            <a:r>
              <a:rPr lang="ru-RU" sz="2400" b="1" i="1" dirty="0" err="1"/>
              <a:t>речень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             </a:t>
            </a:r>
            <a:r>
              <a:rPr lang="ru-RU" sz="2400" b="1" i="1" dirty="0" err="1"/>
              <a:t>Дидактичні</a:t>
            </a:r>
            <a:r>
              <a:rPr lang="ru-RU" sz="2400" b="1" i="1" dirty="0"/>
              <a:t> </a:t>
            </a:r>
            <a:r>
              <a:rPr lang="ru-RU" sz="2400" b="1" i="1" dirty="0" err="1"/>
              <a:t>ігри</a:t>
            </a:r>
            <a:r>
              <a:rPr lang="ru-RU" sz="2400" b="1" i="1" dirty="0"/>
              <a:t> </a:t>
            </a:r>
            <a:r>
              <a:rPr lang="ru-RU" sz="2400" b="1" i="1" dirty="0" err="1"/>
              <a:t>закріплюють</a:t>
            </a:r>
            <a:r>
              <a:rPr lang="ru-RU" sz="2400" b="1" i="1" dirty="0"/>
              <a:t> і </a:t>
            </a:r>
            <a:r>
              <a:rPr lang="ru-RU" sz="2400" b="1" i="1" dirty="0" err="1"/>
              <a:t>активізують</a:t>
            </a:r>
            <a:r>
              <a:rPr lang="ru-RU" sz="2400" b="1" i="1" dirty="0"/>
              <a:t> </a:t>
            </a:r>
            <a:r>
              <a:rPr lang="ru-RU" sz="2400" b="1" i="1" dirty="0" err="1"/>
              <a:t>словниковий</a:t>
            </a:r>
            <a:r>
              <a:rPr lang="ru-RU" sz="2400" b="1" i="1" dirty="0"/>
              <a:t> запас </a:t>
            </a:r>
            <a:r>
              <a:rPr lang="ru-RU" sz="2400" b="1" i="1" dirty="0" err="1"/>
              <a:t>дитини</a:t>
            </a:r>
            <a:r>
              <a:rPr lang="ru-RU" sz="2400" b="1" i="1" dirty="0"/>
              <a:t>,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3600400" cy="229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370559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9125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/>
              <a:t> сприяють формуванню її комунікативно-мовленнєвих умінь і навичок.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49670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34888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Важливим</a:t>
            </a:r>
            <a:r>
              <a:rPr lang="ru-RU" sz="2800" b="1" dirty="0"/>
              <a:t> при </a:t>
            </a:r>
            <a:r>
              <a:rPr lang="ru-RU" sz="2800" b="1" dirty="0" err="1"/>
              <a:t>формуванні</a:t>
            </a:r>
            <a:r>
              <a:rPr lang="ru-RU" sz="2800" b="1" dirty="0"/>
              <a:t> </a:t>
            </a:r>
            <a:r>
              <a:rPr lang="ru-RU" sz="2800" b="1" dirty="0" err="1"/>
              <a:t>мовленнєвих</a:t>
            </a:r>
            <a:r>
              <a:rPr lang="ru-RU" sz="2800" b="1" dirty="0"/>
              <a:t> </a:t>
            </a:r>
            <a:r>
              <a:rPr lang="ru-RU" sz="2800" b="1" dirty="0" err="1"/>
              <a:t>навичок</a:t>
            </a:r>
            <a:r>
              <a:rPr lang="ru-RU" sz="2800" b="1" dirty="0"/>
              <a:t> </a:t>
            </a:r>
            <a:r>
              <a:rPr lang="ru-RU" sz="2800" b="1" dirty="0" err="1"/>
              <a:t>дошкільника</a:t>
            </a:r>
            <a:r>
              <a:rPr lang="ru-RU" sz="2800" b="1" dirty="0"/>
              <a:t> є </a:t>
            </a:r>
            <a:r>
              <a:rPr lang="ru-RU" sz="2800" b="1" dirty="0" err="1"/>
              <a:t>розвиток</a:t>
            </a:r>
            <a:r>
              <a:rPr lang="ru-RU" sz="2800" b="1" dirty="0"/>
              <a:t> </a:t>
            </a:r>
            <a:r>
              <a:rPr lang="ru-RU" sz="2800" b="1" dirty="0" err="1"/>
              <a:t>зв’язного</a:t>
            </a:r>
            <a:r>
              <a:rPr lang="ru-RU" sz="2800" b="1" dirty="0"/>
              <a:t> </a:t>
            </a:r>
            <a:r>
              <a:rPr lang="ru-RU" sz="2800" b="1" dirty="0" err="1"/>
              <a:t>мовлення</a:t>
            </a:r>
            <a:r>
              <a:rPr lang="ru-RU" sz="2800" b="1" dirty="0"/>
              <a:t>  в </a:t>
            </a:r>
            <a:r>
              <a:rPr lang="ru-RU" sz="2800" b="1" dirty="0" err="1"/>
              <a:t>умовах</a:t>
            </a:r>
            <a:r>
              <a:rPr lang="ru-RU" sz="2800" b="1" dirty="0"/>
              <a:t> </a:t>
            </a:r>
            <a:r>
              <a:rPr lang="ru-RU" sz="2800" b="1" dirty="0" err="1"/>
              <a:t>сім’ї</a:t>
            </a:r>
            <a:r>
              <a:rPr lang="ru-RU" sz="2800" b="1" dirty="0"/>
              <a:t>, </a:t>
            </a:r>
            <a:r>
              <a:rPr lang="ru-RU" sz="2800" b="1" dirty="0" err="1"/>
              <a:t>адже</a:t>
            </a:r>
            <a:r>
              <a:rPr lang="ru-RU" sz="2800" b="1" dirty="0"/>
              <a:t> </a:t>
            </a:r>
            <a:r>
              <a:rPr lang="ru-RU" sz="2800" b="1" dirty="0" err="1"/>
              <a:t>тільки</a:t>
            </a:r>
            <a:r>
              <a:rPr lang="ru-RU" sz="2800" b="1" dirty="0"/>
              <a:t> </a:t>
            </a:r>
            <a:r>
              <a:rPr lang="ru-RU" sz="2800" b="1" dirty="0" err="1"/>
              <a:t>закріплюючи</a:t>
            </a:r>
            <a:r>
              <a:rPr lang="ru-RU" sz="2800" b="1" dirty="0"/>
              <a:t> </a:t>
            </a:r>
            <a:r>
              <a:rPr lang="ru-RU" sz="2800" b="1" dirty="0" err="1"/>
              <a:t>вдома</a:t>
            </a:r>
            <a:r>
              <a:rPr lang="ru-RU" sz="2800" b="1" dirty="0"/>
              <a:t> </a:t>
            </a:r>
            <a:r>
              <a:rPr lang="ru-RU" sz="2800" b="1" dirty="0" err="1"/>
              <a:t>набуті</a:t>
            </a:r>
            <a:r>
              <a:rPr lang="ru-RU" sz="2800" b="1" dirty="0"/>
              <a:t> на </a:t>
            </a:r>
            <a:r>
              <a:rPr lang="ru-RU" sz="2800" b="1" dirty="0" err="1"/>
              <a:t>заняттях</a:t>
            </a:r>
            <a:r>
              <a:rPr lang="ru-RU" sz="2800" b="1" dirty="0"/>
              <a:t> </a:t>
            </a:r>
            <a:r>
              <a:rPr lang="ru-RU" sz="2800" b="1" dirty="0" err="1"/>
              <a:t>навички</a:t>
            </a:r>
            <a:r>
              <a:rPr lang="ru-RU" sz="2800" b="1" dirty="0"/>
              <a:t>, </a:t>
            </a:r>
            <a:r>
              <a:rPr lang="ru-RU" sz="2800" b="1" dirty="0" err="1"/>
              <a:t>дитина</a:t>
            </a:r>
            <a:r>
              <a:rPr lang="ru-RU" sz="2800" b="1" dirty="0"/>
              <a:t> </a:t>
            </a:r>
            <a:r>
              <a:rPr lang="ru-RU" sz="2800" b="1" dirty="0" err="1"/>
              <a:t>вчиться</a:t>
            </a:r>
            <a:r>
              <a:rPr lang="ru-RU" sz="2800" b="1" dirty="0"/>
              <a:t> правильно </a:t>
            </a:r>
            <a:r>
              <a:rPr lang="ru-RU" sz="2800" b="1" dirty="0" err="1"/>
              <a:t>розмовляти</a:t>
            </a:r>
            <a:r>
              <a:rPr lang="ru-RU" sz="2800" b="1" dirty="0"/>
              <a:t>, </a:t>
            </a:r>
            <a:r>
              <a:rPr lang="ru-RU" sz="2800" b="1" dirty="0" err="1"/>
              <a:t>використовує</a:t>
            </a:r>
            <a:r>
              <a:rPr lang="ru-RU" sz="2800" b="1" dirty="0"/>
              <a:t> </a:t>
            </a:r>
            <a:r>
              <a:rPr lang="ru-RU" sz="2800" b="1" dirty="0" err="1"/>
              <a:t>граматичні</a:t>
            </a:r>
            <a:r>
              <a:rPr lang="ru-RU" sz="2800" b="1" dirty="0"/>
              <a:t> </a:t>
            </a:r>
            <a:r>
              <a:rPr lang="ru-RU" sz="2800" b="1" dirty="0" err="1"/>
              <a:t>конструкції</a:t>
            </a:r>
            <a:r>
              <a:rPr lang="ru-RU" sz="2800" b="1" dirty="0"/>
              <a:t> </a:t>
            </a:r>
            <a:r>
              <a:rPr lang="ru-RU" sz="2800" b="1" dirty="0" err="1"/>
              <a:t>речень</a:t>
            </a:r>
            <a:r>
              <a:rPr lang="ru-RU" sz="2800" b="1" dirty="0"/>
              <a:t>, </a:t>
            </a:r>
            <a:r>
              <a:rPr lang="ru-RU" sz="2800" b="1" dirty="0" err="1"/>
              <a:t>вільно</a:t>
            </a:r>
            <a:r>
              <a:rPr lang="ru-RU" sz="2800" b="1" dirty="0"/>
              <a:t> </a:t>
            </a:r>
            <a:r>
              <a:rPr lang="ru-RU" sz="2800" b="1" dirty="0" err="1"/>
              <a:t>висловлюється</a:t>
            </a:r>
            <a:r>
              <a:rPr lang="ru-RU" sz="2800" b="1" dirty="0"/>
              <a:t>, </a:t>
            </a:r>
            <a:r>
              <a:rPr lang="ru-RU" sz="2800" b="1" dirty="0" err="1"/>
              <a:t>збагачує</a:t>
            </a:r>
            <a:r>
              <a:rPr lang="ru-RU" sz="2800" b="1" dirty="0"/>
              <a:t> </a:t>
            </a:r>
            <a:r>
              <a:rPr lang="ru-RU" sz="2800" b="1" dirty="0" err="1"/>
              <a:t>активний</a:t>
            </a:r>
            <a:r>
              <a:rPr lang="ru-RU" sz="2800" b="1" dirty="0"/>
              <a:t> словник.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30765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1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41333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Ознайомлення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дітей</a:t>
            </a:r>
            <a:r>
              <a:rPr lang="ru-RU" sz="2400" b="1" i="1" dirty="0"/>
              <a:t> з </a:t>
            </a:r>
            <a:r>
              <a:rPr lang="ru-RU" sz="2400" b="1" i="1" dirty="0" err="1"/>
              <a:t>навколишнім</a:t>
            </a:r>
            <a:r>
              <a:rPr lang="ru-RU" sz="2400" b="1" i="1" dirty="0"/>
              <a:t> </a:t>
            </a:r>
            <a:r>
              <a:rPr lang="ru-RU" sz="2400" b="1" i="1" dirty="0" err="1"/>
              <a:t>світом</a:t>
            </a:r>
            <a:r>
              <a:rPr lang="ru-RU" sz="2400" b="1" i="1" dirty="0"/>
              <a:t>, </a:t>
            </a:r>
            <a:r>
              <a:rPr lang="ru-RU" sz="2400" b="1" i="1" dirty="0" err="1"/>
              <a:t>формування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трудових</a:t>
            </a:r>
            <a:r>
              <a:rPr lang="ru-RU" sz="2400" b="1" i="1" dirty="0"/>
              <a:t> та </a:t>
            </a:r>
            <a:r>
              <a:rPr lang="ru-RU" sz="2400" b="1" i="1" dirty="0" err="1"/>
              <a:t>гігієнічних</a:t>
            </a:r>
            <a:r>
              <a:rPr lang="ru-RU" sz="2400" b="1" i="1" dirty="0"/>
              <a:t> </a:t>
            </a:r>
            <a:r>
              <a:rPr lang="ru-RU" sz="2400" b="1" i="1" dirty="0" err="1"/>
              <a:t>навичок</a:t>
            </a:r>
            <a:r>
              <a:rPr lang="ru-RU" sz="2400" b="1" i="1" dirty="0"/>
              <a:t>, робота з </a:t>
            </a:r>
            <a:r>
              <a:rPr lang="ru-RU" sz="2400" b="1" i="1" dirty="0" err="1"/>
              <a:t>художніми</a:t>
            </a:r>
            <a:r>
              <a:rPr lang="ru-RU" sz="2400" b="1" i="1" dirty="0"/>
              <a:t> </a:t>
            </a:r>
            <a:r>
              <a:rPr lang="ru-RU" sz="2400" b="1" i="1" dirty="0" err="1"/>
              <a:t>творами</a:t>
            </a:r>
            <a:r>
              <a:rPr lang="ru-RU" sz="2400" b="1" i="1" dirty="0"/>
              <a:t>, </a:t>
            </a:r>
            <a:r>
              <a:rPr lang="ru-RU" sz="2400" b="1" i="1" dirty="0" err="1"/>
              <a:t>зразками</a:t>
            </a:r>
            <a:r>
              <a:rPr lang="ru-RU" sz="2400" b="1" i="1" dirty="0"/>
              <a:t> </a:t>
            </a:r>
            <a:r>
              <a:rPr lang="ru-RU" sz="2400" b="1" i="1" dirty="0" err="1"/>
              <a:t>малих</a:t>
            </a:r>
            <a:r>
              <a:rPr lang="ru-RU" sz="2400" b="1" i="1" dirty="0"/>
              <a:t> </a:t>
            </a:r>
            <a:r>
              <a:rPr lang="ru-RU" sz="2400" b="1" i="1" dirty="0" err="1"/>
              <a:t>фольклорних</a:t>
            </a:r>
            <a:r>
              <a:rPr lang="ru-RU" sz="2400" b="1" i="1" dirty="0"/>
              <a:t> </a:t>
            </a:r>
            <a:r>
              <a:rPr lang="ru-RU" sz="2400" b="1" i="1" dirty="0" err="1"/>
              <a:t>жанрів</a:t>
            </a:r>
            <a:r>
              <a:rPr lang="ru-RU" sz="2400" b="1" i="1" dirty="0"/>
              <a:t> </a:t>
            </a:r>
            <a:r>
              <a:rPr lang="ru-RU" sz="2400" b="1" i="1" dirty="0" err="1"/>
              <a:t>залишаються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незмінними</a:t>
            </a:r>
            <a:r>
              <a:rPr lang="ru-RU" sz="2400" b="1" i="1" dirty="0"/>
              <a:t> у </a:t>
            </a:r>
            <a:r>
              <a:rPr lang="ru-RU" sz="2400" b="1" i="1" dirty="0" err="1"/>
              <a:t>процесі</a:t>
            </a:r>
            <a:r>
              <a:rPr lang="ru-RU" sz="2400" b="1" i="1" dirty="0"/>
              <a:t> </a:t>
            </a:r>
            <a:r>
              <a:rPr lang="ru-RU" sz="2400" b="1" i="1" dirty="0" err="1"/>
              <a:t>формування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мовленнєвих</a:t>
            </a:r>
            <a:r>
              <a:rPr lang="ru-RU" sz="2400" b="1" i="1" dirty="0"/>
              <a:t> </a:t>
            </a:r>
            <a:r>
              <a:rPr lang="ru-RU" sz="2400" b="1" i="1" dirty="0" err="1"/>
              <a:t>навичок</a:t>
            </a:r>
            <a:r>
              <a:rPr lang="ru-RU" sz="2400" b="1" i="1" dirty="0"/>
              <a:t> </a:t>
            </a:r>
            <a:r>
              <a:rPr lang="ru-RU" sz="2400" b="1" i="1" dirty="0" err="1"/>
              <a:t>дошкільників</a:t>
            </a:r>
            <a:r>
              <a:rPr lang="ru-RU" sz="2400" b="1" i="1" dirty="0"/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437112"/>
            <a:ext cx="30682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2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27483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Діти</a:t>
            </a:r>
            <a:r>
              <a:rPr lang="ru-RU" sz="2400" b="1" i="1" dirty="0"/>
              <a:t> </a:t>
            </a:r>
            <a:r>
              <a:rPr lang="ru-RU" sz="2400" b="1" i="1" dirty="0" err="1"/>
              <a:t>мають</a:t>
            </a:r>
            <a:r>
              <a:rPr lang="ru-RU" sz="2400" b="1" i="1" dirty="0"/>
              <a:t> </a:t>
            </a:r>
            <a:r>
              <a:rPr lang="ru-RU" sz="2400" b="1" i="1" dirty="0" err="1"/>
              <a:t>володіти</a:t>
            </a:r>
            <a:r>
              <a:rPr lang="ru-RU" sz="2400" b="1" i="1" dirty="0"/>
              <a:t>  </a:t>
            </a:r>
            <a:r>
              <a:rPr lang="ru-RU" sz="2400" b="1" i="1" dirty="0" err="1"/>
              <a:t>граматичним</a:t>
            </a:r>
            <a:r>
              <a:rPr lang="ru-RU" sz="2400" b="1" i="1" dirty="0"/>
              <a:t> ладом </a:t>
            </a:r>
            <a:r>
              <a:rPr lang="ru-RU" sz="2400" b="1" i="1" dirty="0" err="1"/>
              <a:t>мовлення</a:t>
            </a:r>
            <a:r>
              <a:rPr lang="ru-RU" sz="2400" b="1" i="1" dirty="0"/>
              <a:t> а значить  </a:t>
            </a:r>
            <a:r>
              <a:rPr lang="ru-RU" sz="2400" b="1" i="1" dirty="0" err="1"/>
              <a:t>навчитися</a:t>
            </a:r>
            <a:r>
              <a:rPr lang="ru-RU" sz="2400" b="1" i="1" dirty="0"/>
              <a:t> правильно </a:t>
            </a:r>
            <a:r>
              <a:rPr lang="ru-RU" sz="2400" b="1" i="1" dirty="0" err="1"/>
              <a:t>вживати</a:t>
            </a:r>
            <a:r>
              <a:rPr lang="ru-RU" sz="2400" b="1" i="1" dirty="0"/>
              <a:t> </a:t>
            </a:r>
            <a:r>
              <a:rPr lang="ru-RU" sz="2400" b="1" i="1" dirty="0" err="1"/>
              <a:t>відмінкові</a:t>
            </a:r>
            <a:r>
              <a:rPr lang="ru-RU" sz="2400" b="1" i="1" dirty="0"/>
              <a:t> </a:t>
            </a:r>
            <a:r>
              <a:rPr lang="ru-RU" sz="2400" b="1" i="1" dirty="0" err="1"/>
              <a:t>закінчення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слів</a:t>
            </a:r>
            <a:r>
              <a:rPr lang="ru-RU" sz="2400" b="1" i="1" dirty="0"/>
              <a:t>, </a:t>
            </a:r>
            <a:r>
              <a:rPr lang="ru-RU" sz="2400" b="1" i="1" dirty="0" err="1"/>
              <a:t>дієслівні</a:t>
            </a:r>
            <a:r>
              <a:rPr lang="ru-RU" sz="2400" b="1" i="1" dirty="0"/>
              <a:t> </a:t>
            </a:r>
            <a:r>
              <a:rPr lang="ru-RU" sz="2400" b="1" i="1" dirty="0" err="1"/>
              <a:t>форми</a:t>
            </a:r>
            <a:r>
              <a:rPr lang="ru-RU" sz="2400" b="1" i="1" dirty="0"/>
              <a:t> та </a:t>
            </a:r>
            <a:r>
              <a:rPr lang="ru-RU" sz="2400" b="1" i="1" dirty="0" err="1"/>
              <a:t>їх</a:t>
            </a:r>
            <a:r>
              <a:rPr lang="ru-RU" sz="2400" b="1" i="1" dirty="0"/>
              <a:t> </a:t>
            </a:r>
            <a:r>
              <a:rPr lang="ru-RU" sz="2400" b="1" i="1" dirty="0" err="1"/>
              <a:t>видозміни</a:t>
            </a:r>
            <a:r>
              <a:rPr lang="ru-RU" sz="2400" b="1" i="1" dirty="0"/>
              <a:t>, </a:t>
            </a:r>
            <a:r>
              <a:rPr lang="ru-RU" sz="2400" b="1" i="1" dirty="0" err="1"/>
              <a:t>узгоджувати</a:t>
            </a:r>
            <a:r>
              <a:rPr lang="ru-RU" sz="2400" b="1" i="1" dirty="0"/>
              <a:t> </a:t>
            </a:r>
            <a:r>
              <a:rPr lang="ru-RU" sz="2400" b="1" i="1" dirty="0" err="1"/>
              <a:t>іменники</a:t>
            </a:r>
            <a:r>
              <a:rPr lang="ru-RU" sz="2400" b="1" i="1" dirty="0"/>
              <a:t> з </a:t>
            </a:r>
            <a:r>
              <a:rPr lang="ru-RU" sz="2400" b="1" i="1" dirty="0" err="1"/>
              <a:t>іншими</a:t>
            </a:r>
            <a:r>
              <a:rPr lang="ru-RU" sz="2400" b="1" i="1" dirty="0"/>
              <a:t> </a:t>
            </a:r>
            <a:r>
              <a:rPr lang="ru-RU" sz="2400" b="1" i="1" dirty="0" err="1"/>
              <a:t>частинами</a:t>
            </a:r>
            <a:r>
              <a:rPr lang="ru-RU" sz="2400" b="1" i="1" dirty="0"/>
              <a:t>  </a:t>
            </a:r>
            <a:r>
              <a:rPr lang="ru-RU" sz="2400" b="1" i="1" dirty="0" err="1"/>
              <a:t>мови</a:t>
            </a:r>
            <a:r>
              <a:rPr lang="ru-RU" sz="2400" b="1" i="1" dirty="0"/>
              <a:t> в </a:t>
            </a:r>
            <a:r>
              <a:rPr lang="ru-RU" sz="2400" b="1" i="1" dirty="0" err="1"/>
              <a:t>роді</a:t>
            </a:r>
            <a:r>
              <a:rPr lang="ru-RU" sz="2400" b="1" i="1" dirty="0"/>
              <a:t>, </a:t>
            </a:r>
            <a:r>
              <a:rPr lang="ru-RU" sz="2400" b="1" i="1" dirty="0" err="1"/>
              <a:t>числі</a:t>
            </a:r>
            <a:r>
              <a:rPr lang="ru-RU" sz="2400" b="1" i="1" dirty="0"/>
              <a:t>, </a:t>
            </a:r>
            <a:r>
              <a:rPr lang="ru-RU" sz="2400" b="1" i="1" dirty="0" err="1"/>
              <a:t>відмінках</a:t>
            </a:r>
            <a:r>
              <a:rPr lang="ru-RU" sz="2400" b="1" i="1" dirty="0"/>
              <a:t>; </a:t>
            </a:r>
            <a:r>
              <a:rPr lang="ru-RU" sz="2400" b="1" i="1" dirty="0" err="1"/>
              <a:t>утворювати</a:t>
            </a:r>
            <a:r>
              <a:rPr lang="ru-RU" sz="2400" b="1" i="1" dirty="0"/>
              <a:t> </a:t>
            </a:r>
            <a:r>
              <a:rPr lang="ru-RU" sz="2400" b="1" i="1" dirty="0" err="1"/>
              <a:t>нові</a:t>
            </a:r>
            <a:r>
              <a:rPr lang="ru-RU" sz="2400" b="1" i="1" dirty="0"/>
              <a:t> слова за </a:t>
            </a:r>
            <a:r>
              <a:rPr lang="ru-RU" sz="2400" b="1" i="1" dirty="0" err="1"/>
              <a:t>допомогою</a:t>
            </a:r>
            <a:r>
              <a:rPr lang="ru-RU" sz="2400" b="1" i="1" dirty="0"/>
              <a:t> </a:t>
            </a:r>
            <a:r>
              <a:rPr lang="ru-RU" sz="2400" b="1" i="1" dirty="0" err="1"/>
              <a:t>суфіксів</a:t>
            </a:r>
            <a:r>
              <a:rPr lang="ru-RU" sz="2400" b="1" i="1" dirty="0"/>
              <a:t> та </a:t>
            </a:r>
            <a:r>
              <a:rPr lang="ru-RU" sz="2400" b="1" i="1" dirty="0" err="1"/>
              <a:t>префіксів</a:t>
            </a:r>
            <a:r>
              <a:rPr lang="ru-RU" sz="2400" b="1" i="1" dirty="0"/>
              <a:t>; правильно </a:t>
            </a:r>
            <a:r>
              <a:rPr lang="ru-RU" sz="2400" b="1" i="1" dirty="0" err="1"/>
              <a:t>будувати</a:t>
            </a:r>
            <a:r>
              <a:rPr lang="ru-RU" sz="2400" b="1" i="1" dirty="0"/>
              <a:t> </a:t>
            </a:r>
            <a:r>
              <a:rPr lang="ru-RU" sz="2400" b="1" i="1" dirty="0" err="1"/>
              <a:t>речення</a:t>
            </a:r>
            <a:endParaRPr lang="ru-RU" sz="2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3528392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255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305342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Найтиповіші</a:t>
            </a:r>
            <a:r>
              <a:rPr lang="ru-RU" sz="3200" b="1" dirty="0"/>
              <a:t> </a:t>
            </a:r>
            <a:r>
              <a:rPr lang="ru-RU" sz="3200" b="1" dirty="0" err="1"/>
              <a:t>граматичні</a:t>
            </a:r>
            <a:r>
              <a:rPr lang="ru-RU" sz="3200" b="1" dirty="0"/>
              <a:t> </a:t>
            </a:r>
            <a:r>
              <a:rPr lang="ru-RU" sz="3200" b="1" dirty="0" err="1"/>
              <a:t>помилки</a:t>
            </a:r>
            <a:r>
              <a:rPr lang="ru-RU" sz="3200" b="1" dirty="0"/>
              <a:t> в </a:t>
            </a:r>
            <a:r>
              <a:rPr lang="ru-RU" sz="3200" b="1" dirty="0" err="1"/>
              <a:t>мовленні</a:t>
            </a:r>
            <a:r>
              <a:rPr lang="ru-RU" sz="3200" b="1" dirty="0"/>
              <a:t> </a:t>
            </a:r>
            <a:r>
              <a:rPr lang="ru-RU" sz="3200" b="1" dirty="0" err="1"/>
              <a:t>дітей</a:t>
            </a:r>
            <a:r>
              <a:rPr lang="ru-RU" sz="3200" b="1" dirty="0"/>
              <a:t>:</a:t>
            </a:r>
          </a:p>
          <a:p>
            <a:endParaRPr lang="ru-RU" dirty="0"/>
          </a:p>
          <a:p>
            <a:r>
              <a:rPr lang="ru-RU" dirty="0"/>
              <a:t> - </a:t>
            </a:r>
            <a:r>
              <a:rPr lang="ru-RU" sz="2400" b="1" i="1" dirty="0" err="1"/>
              <a:t>Граматичні</a:t>
            </a:r>
            <a:r>
              <a:rPr lang="ru-RU" sz="2400" b="1" i="1" dirty="0"/>
              <a:t> </a:t>
            </a:r>
            <a:r>
              <a:rPr lang="ru-RU" sz="2400" b="1" i="1" dirty="0" err="1"/>
              <a:t>помилки</a:t>
            </a:r>
            <a:r>
              <a:rPr lang="ru-RU" sz="2400" b="1" i="1" dirty="0"/>
              <a:t> </a:t>
            </a:r>
            <a:r>
              <a:rPr lang="ru-RU" sz="2400" b="1" i="1" dirty="0" err="1"/>
              <a:t>словотворення</a:t>
            </a:r>
            <a:r>
              <a:rPr lang="ru-RU" sz="2400" b="1" i="1" dirty="0"/>
              <a:t> ( </a:t>
            </a:r>
            <a:r>
              <a:rPr lang="ru-RU" sz="2400" b="1" i="1" dirty="0" err="1"/>
              <a:t>неправильне</a:t>
            </a:r>
            <a:r>
              <a:rPr lang="ru-RU" sz="2400" b="1" i="1" dirty="0"/>
              <a:t> </a:t>
            </a:r>
            <a:r>
              <a:rPr lang="ru-RU" sz="2400" b="1" i="1" dirty="0" err="1"/>
              <a:t>вживання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суфіксів</a:t>
            </a:r>
            <a:r>
              <a:rPr lang="ru-RU" sz="2400" b="1" i="1" dirty="0"/>
              <a:t>, </a:t>
            </a:r>
            <a:r>
              <a:rPr lang="ru-RU" sz="2400" b="1" i="1" dirty="0" err="1"/>
              <a:t>префіксів</a:t>
            </a:r>
            <a:r>
              <a:rPr lang="ru-RU" sz="2400" b="1" i="1" dirty="0"/>
              <a:t>).</a:t>
            </a:r>
          </a:p>
          <a:p>
            <a:r>
              <a:rPr lang="ru-RU" sz="2400" b="1" i="1" dirty="0"/>
              <a:t> - </a:t>
            </a:r>
            <a:r>
              <a:rPr lang="ru-RU" sz="2400" b="1" i="1" dirty="0" err="1"/>
              <a:t>Граматичні</a:t>
            </a:r>
            <a:r>
              <a:rPr lang="ru-RU" sz="2400" b="1" i="1" dirty="0"/>
              <a:t> </a:t>
            </a:r>
            <a:r>
              <a:rPr lang="ru-RU" sz="2400" b="1" i="1" dirty="0" err="1"/>
              <a:t>помилки</a:t>
            </a:r>
            <a:r>
              <a:rPr lang="ru-RU" sz="2400" b="1" i="1" dirty="0"/>
              <a:t> в </a:t>
            </a:r>
            <a:r>
              <a:rPr lang="ru-RU" sz="2400" b="1" i="1" dirty="0" err="1"/>
              <a:t>словозміні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 - </a:t>
            </a:r>
            <a:r>
              <a:rPr lang="ru-RU" sz="2400" b="1" i="1" dirty="0" err="1"/>
              <a:t>Неправильне</a:t>
            </a:r>
            <a:r>
              <a:rPr lang="ru-RU" sz="2400" b="1" i="1" dirty="0"/>
              <a:t> </a:t>
            </a:r>
            <a:r>
              <a:rPr lang="ru-RU" sz="2400" b="1" i="1" dirty="0" err="1"/>
              <a:t>вживання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відмінкових</a:t>
            </a:r>
            <a:r>
              <a:rPr lang="ru-RU" sz="2400" b="1" i="1" dirty="0"/>
              <a:t> </a:t>
            </a:r>
            <a:r>
              <a:rPr lang="ru-RU" sz="2400" b="1" i="1" dirty="0" err="1"/>
              <a:t>закінчень</a:t>
            </a:r>
            <a:r>
              <a:rPr lang="ru-RU" sz="2400" b="1" i="1" dirty="0"/>
              <a:t> </a:t>
            </a:r>
            <a:r>
              <a:rPr lang="ru-RU" sz="2400" b="1" i="1" dirty="0" err="1"/>
              <a:t>іменників</a:t>
            </a:r>
            <a:r>
              <a:rPr lang="ru-RU" sz="2400" b="1" i="1" dirty="0"/>
              <a:t>, </a:t>
            </a:r>
            <a:r>
              <a:rPr lang="ru-RU" sz="2400" b="1" i="1" dirty="0" err="1"/>
              <a:t>прикметників</a:t>
            </a:r>
            <a:r>
              <a:rPr lang="ru-RU" sz="2400" b="1" i="1" dirty="0"/>
              <a:t>, </a:t>
            </a:r>
            <a:r>
              <a:rPr lang="ru-RU" sz="2400" b="1" i="1" dirty="0" err="1"/>
              <a:t>помилки</a:t>
            </a:r>
            <a:r>
              <a:rPr lang="ru-RU" sz="2400" b="1" i="1" dirty="0"/>
              <a:t> при </a:t>
            </a:r>
            <a:r>
              <a:rPr lang="ru-RU" sz="2400" b="1" i="1" dirty="0" err="1"/>
              <a:t>їх</a:t>
            </a:r>
            <a:r>
              <a:rPr lang="ru-RU" sz="2400" b="1" i="1" dirty="0"/>
              <a:t> </a:t>
            </a:r>
            <a:r>
              <a:rPr lang="ru-RU" sz="2400" b="1" i="1" dirty="0" err="1"/>
              <a:t>узгодженні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 - </a:t>
            </a:r>
            <a:r>
              <a:rPr lang="ru-RU" sz="2400" b="1" i="1" dirty="0" err="1"/>
              <a:t>Відмінювання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невідмінюваних</a:t>
            </a:r>
            <a:r>
              <a:rPr lang="ru-RU" sz="2400" b="1" i="1" dirty="0"/>
              <a:t> </a:t>
            </a:r>
            <a:r>
              <a:rPr lang="ru-RU" sz="2400" b="1" i="1" dirty="0" err="1"/>
              <a:t>іменників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 - </a:t>
            </a:r>
            <a:r>
              <a:rPr lang="ru-RU" sz="2400" b="1" i="1" dirty="0" err="1"/>
              <a:t>Неправильне</a:t>
            </a:r>
            <a:r>
              <a:rPr lang="ru-RU" sz="2400" b="1" i="1" dirty="0"/>
              <a:t> </a:t>
            </a:r>
            <a:r>
              <a:rPr lang="ru-RU" sz="2400" b="1" i="1" dirty="0" err="1"/>
              <a:t>вживання</a:t>
            </a:r>
            <a:r>
              <a:rPr lang="ru-RU" sz="2400" b="1" i="1" dirty="0"/>
              <a:t> роду </a:t>
            </a:r>
            <a:r>
              <a:rPr lang="ru-RU" sz="2400" b="1" i="1" dirty="0" err="1"/>
              <a:t>іменників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 - </a:t>
            </a:r>
            <a:r>
              <a:rPr lang="ru-RU" sz="2400" b="1" i="1" dirty="0" err="1"/>
              <a:t>Вживання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іменників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мають</a:t>
            </a:r>
            <a:r>
              <a:rPr lang="ru-RU" sz="2400" b="1" i="1" dirty="0"/>
              <a:t> </a:t>
            </a:r>
            <a:r>
              <a:rPr lang="ru-RU" sz="2400" b="1" i="1" dirty="0" err="1"/>
              <a:t>тільки</a:t>
            </a:r>
            <a:r>
              <a:rPr lang="ru-RU" sz="2400" b="1" i="1" dirty="0"/>
              <a:t> </a:t>
            </a:r>
            <a:r>
              <a:rPr lang="ru-RU" sz="2400" b="1" i="1" dirty="0" err="1"/>
              <a:t>однину</a:t>
            </a:r>
            <a:r>
              <a:rPr lang="ru-RU" sz="2400" b="1" i="1" dirty="0"/>
              <a:t> у </a:t>
            </a:r>
            <a:r>
              <a:rPr lang="ru-RU" sz="2400" b="1" i="1" dirty="0" err="1"/>
              <a:t>множині</a:t>
            </a:r>
            <a:r>
              <a:rPr lang="ru-RU" sz="2400" b="1" i="1" dirty="0"/>
              <a:t>, а тих </a:t>
            </a:r>
            <a:r>
              <a:rPr lang="ru-RU" sz="2400" b="1" i="1" dirty="0" err="1"/>
              <a:t>що</a:t>
            </a:r>
            <a:r>
              <a:rPr lang="ru-RU" sz="2400" b="1" i="1" dirty="0"/>
              <a:t>  </a:t>
            </a:r>
            <a:r>
              <a:rPr lang="ru-RU" sz="2400" b="1" i="1" dirty="0" err="1"/>
              <a:t>мають</a:t>
            </a:r>
            <a:r>
              <a:rPr lang="ru-RU" sz="2400" b="1" i="1" dirty="0"/>
              <a:t> </a:t>
            </a:r>
            <a:r>
              <a:rPr lang="ru-RU" sz="2400" b="1" i="1" dirty="0" err="1"/>
              <a:t>тільки</a:t>
            </a:r>
            <a:r>
              <a:rPr lang="ru-RU" sz="2400" b="1" i="1" dirty="0"/>
              <a:t> </a:t>
            </a:r>
            <a:r>
              <a:rPr lang="ru-RU" sz="2400" b="1" i="1" dirty="0" err="1"/>
              <a:t>множину</a:t>
            </a:r>
            <a:r>
              <a:rPr lang="ru-RU" sz="2400" b="1" i="1" dirty="0"/>
              <a:t> в </a:t>
            </a:r>
            <a:r>
              <a:rPr lang="ru-RU" sz="2400" b="1" i="1" dirty="0" err="1"/>
              <a:t>однині</a:t>
            </a:r>
            <a:r>
              <a:rPr lang="ru-RU" sz="2400" b="1" i="1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002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34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268760"/>
            <a:ext cx="6678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Граматичні</a:t>
            </a:r>
            <a:r>
              <a:rPr lang="ru-RU" sz="2800" b="1" dirty="0"/>
              <a:t> </a:t>
            </a:r>
            <a:r>
              <a:rPr lang="ru-RU" sz="2800" b="1" dirty="0" err="1"/>
              <a:t>помилки</a:t>
            </a:r>
            <a:r>
              <a:rPr lang="ru-RU" sz="2800" b="1" dirty="0"/>
              <a:t> у </a:t>
            </a:r>
            <a:r>
              <a:rPr lang="ru-RU" sz="2800" b="1" dirty="0" err="1"/>
              <a:t>дитячій</a:t>
            </a:r>
            <a:r>
              <a:rPr lang="ru-RU" sz="2800" b="1" dirty="0"/>
              <a:t> </a:t>
            </a:r>
            <a:r>
              <a:rPr lang="ru-RU" sz="2800" b="1" dirty="0" err="1"/>
              <a:t>мові</a:t>
            </a:r>
            <a:r>
              <a:rPr lang="ru-RU" sz="2800" b="1" dirty="0"/>
              <a:t> -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закономірне</a:t>
            </a:r>
            <a:r>
              <a:rPr lang="ru-RU" sz="2800" b="1" dirty="0"/>
              <a:t> </a:t>
            </a:r>
            <a:r>
              <a:rPr lang="ru-RU" sz="2800" b="1" dirty="0" err="1"/>
              <a:t>явище</a:t>
            </a:r>
            <a:r>
              <a:rPr lang="ru-RU" sz="2800" b="1" dirty="0"/>
              <a:t> в </a:t>
            </a:r>
            <a:r>
              <a:rPr lang="ru-RU" sz="2800" b="1" dirty="0" err="1"/>
              <a:t>процесі</a:t>
            </a:r>
            <a:r>
              <a:rPr lang="ru-RU" sz="2800" b="1" dirty="0"/>
              <a:t> </a:t>
            </a:r>
            <a:r>
              <a:rPr lang="ru-RU" sz="2800" b="1" dirty="0" err="1"/>
              <a:t>засвоєння</a:t>
            </a:r>
            <a:r>
              <a:rPr lang="ru-RU" sz="2800" b="1" dirty="0"/>
              <a:t> </a:t>
            </a:r>
            <a:r>
              <a:rPr lang="ru-RU" sz="2800" b="1" dirty="0" err="1"/>
              <a:t>мовлення</a:t>
            </a:r>
            <a:r>
              <a:rPr lang="ru-RU" sz="2800" b="1" dirty="0"/>
              <a:t>, особливо до 5 </a:t>
            </a:r>
            <a:r>
              <a:rPr lang="ru-RU" sz="2800" b="1" dirty="0" err="1"/>
              <a:t>років</a:t>
            </a:r>
            <a:r>
              <a:rPr lang="ru-RU" sz="2800" b="1" dirty="0"/>
              <a:t>. Але </a:t>
            </a:r>
            <a:r>
              <a:rPr lang="ru-RU" sz="2800" b="1" dirty="0" err="1"/>
              <a:t>граматичні</a:t>
            </a:r>
            <a:r>
              <a:rPr lang="ru-RU" sz="2800" b="1" dirty="0"/>
              <a:t> </a:t>
            </a:r>
            <a:r>
              <a:rPr lang="ru-RU" sz="2800" b="1" dirty="0" err="1"/>
              <a:t>помилки</a:t>
            </a:r>
            <a:r>
              <a:rPr lang="ru-RU" sz="2800" b="1" dirty="0"/>
              <a:t> в </a:t>
            </a:r>
            <a:r>
              <a:rPr lang="ru-RU" sz="2800" b="1" dirty="0" err="1"/>
              <a:t>мовленні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</a:t>
            </a:r>
            <a:r>
              <a:rPr lang="ru-RU" sz="2800" b="1" dirty="0" err="1"/>
              <a:t>необхідно</a:t>
            </a:r>
            <a:r>
              <a:rPr lang="ru-RU" sz="2800" b="1" dirty="0"/>
              <a:t> </a:t>
            </a:r>
            <a:r>
              <a:rPr lang="ru-RU" sz="2800" b="1" dirty="0" err="1"/>
              <a:t>відразу</a:t>
            </a:r>
            <a:r>
              <a:rPr lang="ru-RU" sz="2800" b="1" dirty="0"/>
              <a:t> </a:t>
            </a:r>
            <a:r>
              <a:rPr lang="ru-RU" sz="2800" b="1" dirty="0" err="1"/>
              <a:t>виправляти</a:t>
            </a:r>
            <a:r>
              <a:rPr lang="ru-RU" sz="2800" b="1" dirty="0"/>
              <a:t>,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дасть</a:t>
            </a:r>
            <a:r>
              <a:rPr lang="ru-RU" sz="2800" b="1" dirty="0"/>
              <a:t> </a:t>
            </a:r>
            <a:r>
              <a:rPr lang="ru-RU" sz="2800" b="1" dirty="0" err="1"/>
              <a:t>дитині</a:t>
            </a:r>
            <a:r>
              <a:rPr lang="ru-RU" sz="2800" b="1" dirty="0"/>
              <a:t> </a:t>
            </a:r>
            <a:r>
              <a:rPr lang="ru-RU" sz="2800" b="1" dirty="0" err="1"/>
              <a:t>змогу</a:t>
            </a:r>
            <a:r>
              <a:rPr lang="ru-RU" sz="2800" b="1" dirty="0"/>
              <a:t> </a:t>
            </a:r>
            <a:r>
              <a:rPr lang="ru-RU" sz="2800" b="1" dirty="0" err="1"/>
              <a:t>засвоїти</a:t>
            </a:r>
            <a:r>
              <a:rPr lang="ru-RU" sz="2800" b="1" dirty="0"/>
              <a:t> </a:t>
            </a:r>
            <a:r>
              <a:rPr lang="ru-RU" sz="2800" b="1" dirty="0" err="1"/>
              <a:t>граматичні</a:t>
            </a:r>
            <a:r>
              <a:rPr lang="ru-RU" sz="2800" b="1" dirty="0"/>
              <a:t> </a:t>
            </a:r>
            <a:r>
              <a:rPr lang="ru-RU" sz="2800" b="1" dirty="0" err="1"/>
              <a:t>норми</a:t>
            </a:r>
            <a:r>
              <a:rPr lang="ru-RU" sz="2800" b="1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62" y="4377304"/>
            <a:ext cx="3247827" cy="201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61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338" y="1628800"/>
            <a:ext cx="83529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Використані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джерела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1.Базовий компонент </a:t>
            </a:r>
            <a:r>
              <a:rPr lang="ru-RU" b="1" dirty="0" err="1">
                <a:solidFill>
                  <a:schemeClr val="bg1"/>
                </a:solidFill>
              </a:rPr>
              <a:t>дошкільної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освіти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2.Богуш А.М. </a:t>
            </a:r>
            <a:r>
              <a:rPr lang="ru-RU" b="1" dirty="0" err="1">
                <a:solidFill>
                  <a:schemeClr val="bg1"/>
                </a:solidFill>
              </a:rPr>
              <a:t>Формування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мовної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особистості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різних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вікових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етапах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err="1">
                <a:solidFill>
                  <a:schemeClr val="bg1"/>
                </a:solidFill>
              </a:rPr>
              <a:t>монографія</a:t>
            </a:r>
            <a:r>
              <a:rPr lang="ru-RU" b="1" dirty="0">
                <a:solidFill>
                  <a:schemeClr val="bg1"/>
                </a:solidFill>
              </a:rPr>
              <a:t> / </a:t>
            </a:r>
            <a:r>
              <a:rPr lang="ru-RU" b="1" dirty="0" err="1">
                <a:solidFill>
                  <a:schemeClr val="bg1"/>
                </a:solidFill>
              </a:rPr>
              <a:t>Богуш</a:t>
            </a:r>
            <a:r>
              <a:rPr lang="ru-RU" b="1" dirty="0">
                <a:solidFill>
                  <a:schemeClr val="bg1"/>
                </a:solidFill>
              </a:rPr>
              <a:t> А.М., Трифонова О.С. та </a:t>
            </a:r>
            <a:r>
              <a:rPr lang="ru-RU" b="1" dirty="0" err="1">
                <a:solidFill>
                  <a:schemeClr val="bg1"/>
                </a:solidFill>
              </a:rPr>
              <a:t>ін</a:t>
            </a:r>
            <a:r>
              <a:rPr lang="ru-RU" b="1" dirty="0">
                <a:solidFill>
                  <a:schemeClr val="bg1"/>
                </a:solidFill>
              </a:rPr>
              <a:t>. - Одеса: ПНЦ АПН </a:t>
            </a:r>
            <a:r>
              <a:rPr lang="ru-RU" b="1" dirty="0" err="1">
                <a:solidFill>
                  <a:schemeClr val="bg1"/>
                </a:solidFill>
              </a:rPr>
              <a:t>України</a:t>
            </a:r>
            <a:r>
              <a:rPr lang="ru-RU" b="1" dirty="0">
                <a:solidFill>
                  <a:schemeClr val="bg1"/>
                </a:solidFill>
              </a:rPr>
              <a:t>, 2008. - 272 с.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3.Богуш А.М. </a:t>
            </a:r>
            <a:r>
              <a:rPr lang="ru-RU" b="1" dirty="0" err="1">
                <a:solidFill>
                  <a:schemeClr val="bg1"/>
                </a:solidFill>
              </a:rPr>
              <a:t>Мовленнєвий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розвиток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дітей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err="1">
                <a:solidFill>
                  <a:schemeClr val="bg1"/>
                </a:solidFill>
              </a:rPr>
              <a:t>сутність</a:t>
            </a:r>
            <a:r>
              <a:rPr lang="ru-RU" b="1" dirty="0">
                <a:solidFill>
                  <a:schemeClr val="bg1"/>
                </a:solidFill>
              </a:rPr>
              <a:t> та шляхи </a:t>
            </a:r>
            <a:r>
              <a:rPr lang="ru-RU" b="1" dirty="0" err="1">
                <a:solidFill>
                  <a:schemeClr val="bg1"/>
                </a:solidFill>
              </a:rPr>
              <a:t>реалізації</a:t>
            </a:r>
            <a:r>
              <a:rPr lang="ru-RU" b="1" dirty="0">
                <a:solidFill>
                  <a:schemeClr val="bg1"/>
                </a:solidFill>
              </a:rPr>
              <a:t> /             А. </a:t>
            </a:r>
            <a:r>
              <a:rPr lang="ru-RU" b="1" dirty="0" err="1">
                <a:solidFill>
                  <a:schemeClr val="bg1"/>
                </a:solidFill>
              </a:rPr>
              <a:t>Богуш</a:t>
            </a:r>
            <a:r>
              <a:rPr lang="ru-RU" b="1" dirty="0">
                <a:solidFill>
                  <a:schemeClr val="bg1"/>
                </a:solidFill>
              </a:rPr>
              <a:t> // </a:t>
            </a:r>
            <a:r>
              <a:rPr lang="ru-RU" b="1" dirty="0" err="1">
                <a:solidFill>
                  <a:schemeClr val="bg1"/>
                </a:solidFill>
              </a:rPr>
              <a:t>Дошкільне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виховання</a:t>
            </a:r>
            <a:r>
              <a:rPr lang="ru-RU" b="1" dirty="0">
                <a:solidFill>
                  <a:schemeClr val="bg1"/>
                </a:solidFill>
              </a:rPr>
              <a:t>. - 1999. - № 6. - С.3-5.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4.Гавриш Н. </a:t>
            </a:r>
            <a:r>
              <a:rPr lang="ru-RU" b="1" dirty="0" err="1">
                <a:solidFill>
                  <a:schemeClr val="bg1"/>
                </a:solidFill>
              </a:rPr>
              <a:t>Розвиток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мовлення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навчання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дошкільнят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рідної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мови</a:t>
            </a:r>
            <a:r>
              <a:rPr lang="ru-RU" b="1" dirty="0">
                <a:solidFill>
                  <a:schemeClr val="bg1"/>
                </a:solidFill>
              </a:rPr>
              <a:t>: мета і </a:t>
            </a:r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 // </a:t>
            </a:r>
            <a:r>
              <a:rPr lang="ru-RU" b="1" dirty="0" err="1">
                <a:solidFill>
                  <a:schemeClr val="bg1"/>
                </a:solidFill>
              </a:rPr>
              <a:t>Дошкільне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виховання</a:t>
            </a:r>
            <a:r>
              <a:rPr lang="ru-RU" b="1" dirty="0">
                <a:solidFill>
                  <a:schemeClr val="bg1"/>
                </a:solidFill>
              </a:rPr>
              <a:t>. - 2003. - № 7. - С.12-14.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5.Гавриш Н.В. </a:t>
            </a:r>
            <a:r>
              <a:rPr lang="ru-RU" b="1" dirty="0" err="1">
                <a:solidFill>
                  <a:schemeClr val="bg1"/>
                </a:solidFill>
              </a:rPr>
              <a:t>Розвиток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мовленневотворчої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діяльності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дошкільному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дитинстві</a:t>
            </a:r>
            <a:r>
              <a:rPr lang="ru-RU" b="1" dirty="0">
                <a:solidFill>
                  <a:schemeClr val="bg1"/>
                </a:solidFill>
              </a:rPr>
              <a:t> / Н.В. </a:t>
            </a:r>
            <a:r>
              <a:rPr lang="ru-RU" b="1" dirty="0" err="1">
                <a:solidFill>
                  <a:schemeClr val="bg1"/>
                </a:solidFill>
              </a:rPr>
              <a:t>Гавриш</a:t>
            </a:r>
            <a:r>
              <a:rPr lang="ru-RU" b="1" dirty="0">
                <a:solidFill>
                  <a:schemeClr val="bg1"/>
                </a:solidFill>
              </a:rPr>
              <a:t>. - </a:t>
            </a:r>
            <a:r>
              <a:rPr lang="ru-RU" b="1" dirty="0" err="1">
                <a:solidFill>
                  <a:schemeClr val="bg1"/>
                </a:solidFill>
              </a:rPr>
              <a:t>Донецьк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err="1">
                <a:solidFill>
                  <a:schemeClr val="bg1"/>
                </a:solidFill>
              </a:rPr>
              <a:t>Либідь</a:t>
            </a:r>
            <a:r>
              <a:rPr lang="ru-RU" b="1" dirty="0">
                <a:solidFill>
                  <a:schemeClr val="bg1"/>
                </a:solidFill>
              </a:rPr>
              <a:t>, 2001.</a:t>
            </a: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https://vseosvita.ua/library/formuvanna-ta-rozvitok-movlennevih-navicok-na-urokah-anglijskoi-movi-409216.html</a:t>
            </a: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https://vseosvita.ua/library/prezentacia-formuvanna-movlennevo-komunikativnoi-kompetencii-ditej-doskilnogo-viku-379823.html</a:t>
            </a:r>
          </a:p>
        </p:txBody>
      </p:sp>
    </p:spTree>
    <p:extLst>
      <p:ext uri="{BB962C8B-B14F-4D97-AF65-F5344CB8AC3E}">
        <p14:creationId xmlns:p14="http://schemas.microsoft.com/office/powerpoint/2010/main" val="181265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910662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Мовлення</a:t>
            </a:r>
            <a:r>
              <a:rPr lang="ru-RU" sz="2400" b="1" dirty="0"/>
              <a:t> – </a:t>
            </a:r>
            <a:r>
              <a:rPr lang="ru-RU" sz="2400" b="1" dirty="0" err="1"/>
              <a:t>особлива</a:t>
            </a:r>
            <a:r>
              <a:rPr lang="ru-RU" sz="2400" b="1" dirty="0"/>
              <a:t> форма </a:t>
            </a:r>
            <a:r>
              <a:rPr lang="ru-RU" sz="2400" b="1" dirty="0" err="1"/>
              <a:t>діяльності</a:t>
            </a:r>
            <a:r>
              <a:rPr lang="ru-RU" sz="2400" b="1" dirty="0"/>
              <a:t> </a:t>
            </a:r>
            <a:r>
              <a:rPr lang="ru-RU" sz="2400" b="1" dirty="0" err="1"/>
              <a:t>дитини</a:t>
            </a:r>
            <a:r>
              <a:rPr lang="ru-RU" sz="2400" b="1" dirty="0"/>
              <a:t>, </a:t>
            </a:r>
            <a:r>
              <a:rPr lang="ru-RU" sz="2400" b="1" dirty="0" err="1"/>
              <a:t>дієвий</a:t>
            </a:r>
            <a:r>
              <a:rPr lang="ru-RU" sz="2400" b="1" dirty="0"/>
              <a:t> результат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зусиль</a:t>
            </a:r>
            <a:r>
              <a:rPr lang="ru-RU" sz="2400" b="1" dirty="0"/>
              <a:t> в </a:t>
            </a:r>
            <a:r>
              <a:rPr lang="ru-RU" sz="2400" b="1" dirty="0" err="1"/>
              <a:t>освоєнні</a:t>
            </a:r>
            <a:r>
              <a:rPr lang="ru-RU" sz="2400" b="1" dirty="0"/>
              <a:t> </a:t>
            </a:r>
            <a:r>
              <a:rPr lang="ru-RU" sz="2400" b="1" dirty="0" err="1"/>
              <a:t>життєвого</a:t>
            </a:r>
            <a:r>
              <a:rPr lang="ru-RU" sz="2400" b="1" dirty="0"/>
              <a:t> простору. </a:t>
            </a:r>
            <a:r>
              <a:rPr lang="ru-RU" sz="2400" b="1" dirty="0" err="1"/>
              <a:t>Наслідуючи</a:t>
            </a:r>
            <a:r>
              <a:rPr lang="ru-RU" sz="2400" b="1" dirty="0"/>
              <a:t> </a:t>
            </a:r>
            <a:r>
              <a:rPr lang="ru-RU" sz="2400" b="1" dirty="0" err="1"/>
              <a:t>способи</a:t>
            </a:r>
            <a:r>
              <a:rPr lang="ru-RU" sz="2400" b="1" dirty="0"/>
              <a:t> </a:t>
            </a:r>
            <a:r>
              <a:rPr lang="ru-RU" sz="2400" b="1" dirty="0" err="1"/>
              <a:t>мовленнєвого</a:t>
            </a:r>
            <a:r>
              <a:rPr lang="ru-RU" sz="2400" b="1" dirty="0"/>
              <a:t> </a:t>
            </a:r>
            <a:r>
              <a:rPr lang="ru-RU" sz="2400" b="1" dirty="0" err="1"/>
              <a:t>спілкування</a:t>
            </a:r>
            <a:r>
              <a:rPr lang="ru-RU" sz="2400" b="1" dirty="0"/>
              <a:t> того </a:t>
            </a:r>
            <a:r>
              <a:rPr lang="ru-RU" sz="2400" b="1" dirty="0" err="1"/>
              <a:t>середовища</a:t>
            </a:r>
            <a:r>
              <a:rPr lang="ru-RU" sz="2400" b="1" dirty="0"/>
              <a:t>, яке </a:t>
            </a:r>
            <a:r>
              <a:rPr lang="ru-RU" sz="2400" b="1" dirty="0" err="1"/>
              <a:t>оточує</a:t>
            </a:r>
            <a:r>
              <a:rPr lang="ru-RU" sz="2400" b="1" dirty="0"/>
              <a:t> </a:t>
            </a:r>
            <a:r>
              <a:rPr lang="ru-RU" sz="2400" b="1" dirty="0" err="1"/>
              <a:t>дошкільника</a:t>
            </a:r>
            <a:r>
              <a:rPr lang="ru-RU" sz="2400" b="1" dirty="0"/>
              <a:t>, </a:t>
            </a:r>
            <a:r>
              <a:rPr lang="ru-RU" sz="2400" b="1" dirty="0" err="1"/>
              <a:t>дитина</a:t>
            </a:r>
            <a:r>
              <a:rPr lang="ru-RU" sz="2400" b="1" dirty="0"/>
              <a:t> </a:t>
            </a:r>
            <a:r>
              <a:rPr lang="ru-RU" sz="2400" b="1" dirty="0" err="1"/>
              <a:t>сприймає</a:t>
            </a:r>
            <a:r>
              <a:rPr lang="ru-RU" sz="2400" b="1" dirty="0"/>
              <a:t> </a:t>
            </a:r>
            <a:r>
              <a:rPr lang="uk-UA" sz="2400" b="1" dirty="0"/>
              <a:t>їх як </a:t>
            </a:r>
            <a:r>
              <a:rPr lang="uk-UA" sz="2400" b="1" dirty="0" err="1"/>
              <a:t>єталон</a:t>
            </a:r>
            <a:r>
              <a:rPr lang="uk-UA" sz="2400" b="1" dirty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переймає</a:t>
            </a:r>
            <a:r>
              <a:rPr lang="ru-RU" sz="2400" b="1" dirty="0"/>
              <a:t> </a:t>
            </a:r>
            <a:r>
              <a:rPr lang="uk-UA" sz="2400" b="1" dirty="0"/>
              <a:t>такі способи</a:t>
            </a:r>
            <a:r>
              <a:rPr lang="ru-RU" sz="2400" b="1" dirty="0"/>
              <a:t> як </a:t>
            </a:r>
            <a:r>
              <a:rPr lang="ru-RU" sz="2400" b="1" dirty="0" err="1"/>
              <a:t>єдино</a:t>
            </a:r>
            <a:r>
              <a:rPr lang="ru-RU" sz="2400" b="1" dirty="0"/>
              <a:t> </a:t>
            </a:r>
            <a:r>
              <a:rPr lang="ru-RU" sz="2400" b="1" dirty="0" err="1"/>
              <a:t>правильні</a:t>
            </a:r>
            <a:r>
              <a:rPr lang="ru-RU" sz="2400" b="1" dirty="0"/>
              <a:t> й </a:t>
            </a:r>
            <a:r>
              <a:rPr lang="ru-RU" sz="2400" b="1" dirty="0" err="1"/>
              <a:t>незмінні</a:t>
            </a:r>
            <a:r>
              <a:rPr lang="ru-RU" sz="2400" b="1" dirty="0"/>
              <a:t>. </a:t>
            </a:r>
            <a:r>
              <a:rPr lang="ru-RU" sz="2400" b="1" dirty="0" err="1"/>
              <a:t>Варіативність</a:t>
            </a:r>
            <a:r>
              <a:rPr lang="ru-RU" sz="2400" b="1" dirty="0"/>
              <a:t> </a:t>
            </a:r>
            <a:r>
              <a:rPr lang="ru-RU" sz="2400" b="1" dirty="0" err="1"/>
              <a:t>виникає</a:t>
            </a:r>
            <a:r>
              <a:rPr lang="ru-RU" sz="2400" b="1" dirty="0"/>
              <a:t>  </a:t>
            </a:r>
            <a:r>
              <a:rPr lang="uk-UA" sz="2400" b="1" dirty="0"/>
              <a:t>коли дитина виходить із родинного оточення </a:t>
            </a:r>
            <a:r>
              <a:rPr lang="ru-RU" sz="2400" b="1" dirty="0"/>
              <a:t> в </a:t>
            </a:r>
            <a:r>
              <a:rPr lang="ru-RU" sz="2400" b="1" dirty="0" err="1"/>
              <a:t>інше</a:t>
            </a:r>
            <a:r>
              <a:rPr lang="ru-RU" sz="2400" b="1" dirty="0"/>
              <a:t> </a:t>
            </a:r>
            <a:r>
              <a:rPr lang="ru-RU" sz="2400" b="1" dirty="0" err="1"/>
              <a:t>середовище</a:t>
            </a:r>
            <a:r>
              <a:rPr lang="ru-RU" sz="2400" b="1" dirty="0"/>
              <a:t>, коли </a:t>
            </a:r>
            <a:r>
              <a:rPr lang="ru-RU" sz="2400" b="1" dirty="0" err="1"/>
              <a:t>з’являється</a:t>
            </a:r>
            <a:r>
              <a:rPr lang="ru-RU" sz="2400" b="1" dirty="0"/>
              <a:t> потреба в </a:t>
            </a:r>
            <a:r>
              <a:rPr lang="ru-RU" sz="2400" b="1" dirty="0" err="1"/>
              <a:t>спілкуванні</a:t>
            </a:r>
            <a:r>
              <a:rPr lang="ru-RU" sz="2400" b="1" dirty="0"/>
              <a:t> з </a:t>
            </a:r>
            <a:r>
              <a:rPr lang="ru-RU" sz="2400" b="1" dirty="0" err="1"/>
              <a:t>іншими</a:t>
            </a:r>
            <a:r>
              <a:rPr lang="ru-RU" sz="2400" b="1" dirty="0"/>
              <a:t> </a:t>
            </a:r>
            <a:r>
              <a:rPr lang="ru-RU" sz="2400" b="1" dirty="0" err="1"/>
              <a:t>дітьми</a:t>
            </a:r>
            <a:r>
              <a:rPr lang="ru-RU" sz="2400" b="1" dirty="0"/>
              <a:t> та </a:t>
            </a:r>
            <a:r>
              <a:rPr lang="ru-RU" sz="2400" b="1" dirty="0" err="1"/>
              <a:t>дорослими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5537"/>
            <a:ext cx="253187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705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8B0568-0170-4A68-B6DE-2C9A604F9BFD}"/>
              </a:ext>
            </a:extLst>
          </p:cNvPr>
          <p:cNvSpPr txBox="1"/>
          <p:nvPr/>
        </p:nvSpPr>
        <p:spPr>
          <a:xfrm rot="20569694">
            <a:off x="505470" y="2455972"/>
            <a:ext cx="8183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rgbClr val="FFFF00"/>
                </a:solidFill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21448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1" y="1916832"/>
            <a:ext cx="8795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Формування</a:t>
            </a:r>
            <a:r>
              <a:rPr lang="ru-RU" sz="2400" b="1" dirty="0"/>
              <a:t> </a:t>
            </a:r>
            <a:r>
              <a:rPr lang="ru-RU" sz="2400" b="1" dirty="0" err="1"/>
              <a:t>мовленнєвих</a:t>
            </a:r>
            <a:r>
              <a:rPr lang="ru-RU" sz="2400" b="1" dirty="0"/>
              <a:t> </a:t>
            </a:r>
            <a:r>
              <a:rPr lang="ru-RU" sz="2400" b="1" dirty="0" err="1"/>
              <a:t>навичок</a:t>
            </a:r>
            <a:r>
              <a:rPr lang="ru-RU" sz="2400" b="1" dirty="0"/>
              <a:t> </a:t>
            </a:r>
            <a:r>
              <a:rPr lang="ru-RU" sz="2400" b="1" dirty="0" err="1"/>
              <a:t>починається</a:t>
            </a:r>
            <a:r>
              <a:rPr lang="ru-RU" sz="2400" b="1" dirty="0"/>
              <a:t> з </a:t>
            </a:r>
            <a:r>
              <a:rPr lang="ru-RU" sz="2400" b="1" dirty="0" err="1"/>
              <a:t>набуття</a:t>
            </a:r>
            <a:r>
              <a:rPr lang="ru-RU" sz="2400" b="1" dirty="0"/>
              <a:t> </a:t>
            </a:r>
            <a:r>
              <a:rPr lang="ru-RU" sz="2400" b="1" dirty="0" err="1"/>
              <a:t>дитиною</a:t>
            </a:r>
            <a:r>
              <a:rPr lang="ru-RU" sz="2400" b="1" dirty="0"/>
              <a:t> </a:t>
            </a:r>
            <a:r>
              <a:rPr lang="ru-RU" sz="2400" b="1" dirty="0" err="1"/>
              <a:t>вміння</a:t>
            </a:r>
            <a:r>
              <a:rPr lang="ru-RU" sz="2400" b="1" dirty="0"/>
              <a:t> </a:t>
            </a:r>
            <a:r>
              <a:rPr lang="ru-RU" sz="2400" b="1" dirty="0" err="1"/>
              <a:t>встановлювати</a:t>
            </a:r>
            <a:r>
              <a:rPr lang="ru-RU" sz="2400" b="1" dirty="0"/>
              <a:t> контакт </a:t>
            </a:r>
            <a:r>
              <a:rPr lang="ru-RU" sz="2400" b="1" dirty="0" err="1"/>
              <a:t>із</a:t>
            </a:r>
            <a:r>
              <a:rPr lang="ru-RU" sz="2400" b="1" dirty="0"/>
              <a:t> партнером у </a:t>
            </a:r>
            <a:r>
              <a:rPr lang="ru-RU" sz="2400" b="1" dirty="0" err="1"/>
              <a:t>спілкуванні</a:t>
            </a:r>
            <a:r>
              <a:rPr lang="ru-RU" sz="2400" b="1" dirty="0"/>
              <a:t>, </a:t>
            </a:r>
            <a:r>
              <a:rPr lang="ru-RU" sz="2400" b="1" dirty="0" err="1"/>
              <a:t>дотримуючись</a:t>
            </a:r>
            <a:r>
              <a:rPr lang="ru-RU" sz="2400" b="1" dirty="0"/>
              <a:t> </a:t>
            </a:r>
            <a:r>
              <a:rPr lang="ru-RU" sz="2400" b="1" dirty="0" err="1"/>
              <a:t>сталих</a:t>
            </a:r>
            <a:r>
              <a:rPr lang="ru-RU" sz="2400" b="1" dirty="0"/>
              <a:t> правил </a:t>
            </a:r>
            <a:r>
              <a:rPr lang="ru-RU" sz="2400" b="1" dirty="0" err="1"/>
              <a:t>етикету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0536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29523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4437112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Старші</a:t>
            </a:r>
            <a:r>
              <a:rPr lang="ru-RU" sz="2400" b="1" i="1" dirty="0"/>
              <a:t> </a:t>
            </a:r>
            <a:r>
              <a:rPr lang="ru-RU" sz="2400" b="1" i="1" dirty="0" err="1"/>
              <a:t>дошкільнята</a:t>
            </a:r>
            <a:r>
              <a:rPr lang="ru-RU" sz="2400" b="1" i="1" dirty="0"/>
              <a:t> особливо </a:t>
            </a:r>
            <a:r>
              <a:rPr lang="ru-RU" sz="2400" b="1" i="1" dirty="0" err="1"/>
              <a:t>чутливі</a:t>
            </a:r>
            <a:r>
              <a:rPr lang="ru-RU" sz="2400" b="1" i="1" dirty="0"/>
              <a:t> до  </a:t>
            </a:r>
            <a:r>
              <a:rPr lang="ru-RU" sz="2400" b="1" i="1" dirty="0" err="1"/>
              <a:t>мовлення</a:t>
            </a:r>
            <a:r>
              <a:rPr lang="ru-RU" sz="2400" b="1" i="1" dirty="0"/>
              <a:t>,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граматичної</a:t>
            </a:r>
            <a:r>
              <a:rPr lang="ru-RU" sz="2400" b="1" i="1" dirty="0"/>
              <a:t> </a:t>
            </a:r>
            <a:r>
              <a:rPr lang="ru-RU" sz="2400" b="1" i="1" dirty="0" err="1"/>
              <a:t>будови</a:t>
            </a:r>
            <a:r>
              <a:rPr lang="ru-RU" sz="2400" b="1" i="1" dirty="0"/>
              <a:t> й </a:t>
            </a:r>
            <a:r>
              <a:rPr lang="ru-RU" sz="2400" b="1" i="1" dirty="0" err="1"/>
              <a:t>досить</a:t>
            </a:r>
            <a:r>
              <a:rPr lang="ru-RU" sz="2400" b="1" i="1" dirty="0"/>
              <a:t>  критично </a:t>
            </a:r>
            <a:r>
              <a:rPr lang="ru-RU" sz="2400" b="1" i="1" dirty="0" err="1"/>
              <a:t>ставляться</a:t>
            </a:r>
            <a:r>
              <a:rPr lang="ru-RU" sz="2400" b="1" i="1" dirty="0"/>
              <a:t> до чужих та </a:t>
            </a:r>
            <a:r>
              <a:rPr lang="ru-RU" sz="2400" b="1" i="1" dirty="0" err="1"/>
              <a:t>власних</a:t>
            </a:r>
            <a:r>
              <a:rPr lang="ru-RU" sz="2400" b="1" i="1" dirty="0"/>
              <a:t>  </a:t>
            </a:r>
            <a:r>
              <a:rPr lang="ru-RU" sz="2400" b="1" i="1" dirty="0" err="1"/>
              <a:t>висловлювань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385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66" y="1124744"/>
            <a:ext cx="6699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Дошкільник</a:t>
            </a:r>
            <a:r>
              <a:rPr lang="ru-RU" sz="2800" b="1" dirty="0"/>
              <a:t> </a:t>
            </a:r>
            <a:r>
              <a:rPr lang="ru-RU" sz="2800" b="1" dirty="0" err="1"/>
              <a:t>іще</a:t>
            </a:r>
            <a:r>
              <a:rPr lang="ru-RU" sz="2800" b="1" dirty="0"/>
              <a:t> з </a:t>
            </a:r>
            <a:r>
              <a:rPr lang="ru-RU" sz="2800" b="1" dirty="0" err="1"/>
              <a:t>раннього</a:t>
            </a:r>
            <a:r>
              <a:rPr lang="ru-RU" sz="2800" b="1" dirty="0"/>
              <a:t> </a:t>
            </a:r>
            <a:r>
              <a:rPr lang="ru-RU" sz="2800" b="1" dirty="0" err="1"/>
              <a:t>віку</a:t>
            </a:r>
            <a:r>
              <a:rPr lang="ru-RU" sz="2800" b="1" dirty="0"/>
              <a:t> </a:t>
            </a:r>
            <a:r>
              <a:rPr lang="ru-RU" sz="2800" b="1" dirty="0" err="1"/>
              <a:t>вчиться</a:t>
            </a:r>
            <a:r>
              <a:rPr lang="ru-RU" sz="2800" b="1" dirty="0"/>
              <a:t> </a:t>
            </a:r>
            <a:r>
              <a:rPr lang="ru-RU" sz="2800" b="1" dirty="0" err="1"/>
              <a:t>обирати</a:t>
            </a:r>
            <a:r>
              <a:rPr lang="ru-RU" sz="2800" b="1" dirty="0"/>
              <a:t> в </a:t>
            </a:r>
            <a:r>
              <a:rPr lang="ru-RU" sz="2800" b="1" dirty="0" err="1"/>
              <a:t>загальному</a:t>
            </a:r>
            <a:r>
              <a:rPr lang="ru-RU" sz="2800" b="1" dirty="0"/>
              <a:t> словесному </a:t>
            </a:r>
            <a:r>
              <a:rPr lang="ru-RU" sz="2800" b="1" dirty="0" err="1"/>
              <a:t>потоці</a:t>
            </a:r>
            <a:r>
              <a:rPr lang="ru-RU" sz="2800" b="1" dirty="0"/>
              <a:t> два слова,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він</a:t>
            </a:r>
            <a:r>
              <a:rPr lang="ru-RU" sz="2800" b="1" dirty="0"/>
              <a:t> </a:t>
            </a:r>
            <a:r>
              <a:rPr lang="ru-RU" sz="2800" b="1" dirty="0" err="1"/>
              <a:t>узгоджує</a:t>
            </a:r>
            <a:r>
              <a:rPr lang="ru-RU" sz="2800" b="1" dirty="0"/>
              <a:t> </a:t>
            </a:r>
            <a:r>
              <a:rPr lang="ru-RU" sz="2800" b="1" dirty="0" err="1"/>
              <a:t>між</a:t>
            </a:r>
            <a:r>
              <a:rPr lang="ru-RU" sz="2800" b="1" dirty="0"/>
              <a:t> собою, </a:t>
            </a:r>
            <a:r>
              <a:rPr lang="ru-RU" sz="2800" b="1" dirty="0" err="1"/>
              <a:t>поступово</a:t>
            </a:r>
            <a:r>
              <a:rPr lang="ru-RU" sz="2800" b="1" dirty="0"/>
              <a:t> </a:t>
            </a:r>
            <a:r>
              <a:rPr lang="ru-RU" sz="2800" b="1" dirty="0" err="1"/>
              <a:t>додаючи</a:t>
            </a:r>
            <a:r>
              <a:rPr lang="ru-RU" sz="2800" b="1" dirty="0"/>
              <a:t> до них </a:t>
            </a:r>
            <a:r>
              <a:rPr lang="ru-RU" sz="2800" b="1" dirty="0" err="1"/>
              <a:t>дедалі</a:t>
            </a:r>
            <a:r>
              <a:rPr lang="ru-RU" sz="2800" b="1" dirty="0"/>
              <a:t> </a:t>
            </a:r>
            <a:r>
              <a:rPr lang="ru-RU" sz="2800" b="1" dirty="0" err="1"/>
              <a:t>більше</a:t>
            </a:r>
            <a:r>
              <a:rPr lang="ru-RU" sz="2800" b="1" dirty="0"/>
              <a:t> </a:t>
            </a:r>
            <a:r>
              <a:rPr lang="ru-RU" sz="2800" b="1" dirty="0" err="1"/>
              <a:t>інших</a:t>
            </a:r>
            <a:r>
              <a:rPr lang="ru-RU" sz="2800" b="1" dirty="0"/>
              <a:t> </a:t>
            </a:r>
            <a:r>
              <a:rPr lang="ru-RU" sz="2800" b="1" dirty="0" err="1"/>
              <a:t>слів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також</a:t>
            </a:r>
            <a:r>
              <a:rPr lang="ru-RU" sz="2800" b="1" dirty="0"/>
              <a:t> </a:t>
            </a:r>
            <a:r>
              <a:rPr lang="ru-RU" sz="2800" b="1" dirty="0" err="1"/>
              <a:t>підлягають</a:t>
            </a:r>
            <a:r>
              <a:rPr lang="ru-RU" sz="2800" b="1" dirty="0"/>
              <a:t> </a:t>
            </a:r>
            <a:r>
              <a:rPr lang="ru-RU" sz="2800" b="1" dirty="0" err="1"/>
              <a:t>граматичній</a:t>
            </a:r>
            <a:r>
              <a:rPr lang="ru-RU" sz="2800" b="1" dirty="0"/>
              <a:t> </a:t>
            </a:r>
            <a:r>
              <a:rPr lang="ru-RU" sz="2800" b="1" dirty="0" err="1"/>
              <a:t>нормі</a:t>
            </a:r>
            <a:r>
              <a:rPr lang="ru-RU" sz="2800" b="1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933056"/>
            <a:ext cx="6346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З часом, </a:t>
            </a:r>
            <a:r>
              <a:rPr lang="ru-RU" sz="2400" b="1" i="1" dirty="0" err="1"/>
              <a:t>шліфуючи</a:t>
            </a:r>
            <a:r>
              <a:rPr lang="ru-RU" sz="2400" b="1" i="1" dirty="0"/>
              <a:t> </a:t>
            </a:r>
            <a:r>
              <a:rPr lang="ru-RU" sz="2400" b="1" i="1" dirty="0" err="1"/>
              <a:t>звуковимову</a:t>
            </a:r>
            <a:r>
              <a:rPr lang="ru-RU" sz="2400" b="1" i="1" dirty="0"/>
              <a:t>, </a:t>
            </a:r>
            <a:r>
              <a:rPr lang="ru-RU" sz="2400" b="1" i="1" dirty="0" err="1"/>
              <a:t>розширюючи</a:t>
            </a:r>
            <a:r>
              <a:rPr lang="ru-RU" sz="2400" b="1" i="1" dirty="0"/>
              <a:t> </a:t>
            </a:r>
            <a:r>
              <a:rPr lang="ru-RU" sz="2400" b="1" i="1" dirty="0" err="1"/>
              <a:t>свій</a:t>
            </a:r>
            <a:r>
              <a:rPr lang="ru-RU" sz="2400" b="1" i="1" dirty="0"/>
              <a:t> </a:t>
            </a:r>
            <a:r>
              <a:rPr lang="ru-RU" sz="2400" b="1" i="1" dirty="0" err="1"/>
              <a:t>лексичний</a:t>
            </a:r>
            <a:r>
              <a:rPr lang="ru-RU" sz="2400" b="1" i="1" dirty="0"/>
              <a:t> запас, </a:t>
            </a:r>
            <a:r>
              <a:rPr lang="ru-RU" sz="2400" b="1" i="1" dirty="0" err="1"/>
              <a:t>удосконалюючи</a:t>
            </a:r>
            <a:r>
              <a:rPr lang="ru-RU" sz="2400" b="1" i="1" dirty="0"/>
              <a:t> </a:t>
            </a:r>
            <a:r>
              <a:rPr lang="ru-RU" sz="2400" b="1" i="1" dirty="0" err="1"/>
              <a:t>граматичні</a:t>
            </a:r>
            <a:r>
              <a:rPr lang="ru-RU" sz="2400" b="1" i="1" dirty="0"/>
              <a:t> </a:t>
            </a:r>
            <a:r>
              <a:rPr lang="ru-RU" sz="2400" b="1" i="1" dirty="0" err="1"/>
              <a:t>вміння</a:t>
            </a:r>
            <a:r>
              <a:rPr lang="ru-RU" sz="2400" b="1" i="1" dirty="0"/>
              <a:t>, </a:t>
            </a:r>
            <a:r>
              <a:rPr lang="ru-RU" sz="2400" b="1" i="1" dirty="0" err="1"/>
              <a:t>дошкільник</a:t>
            </a:r>
            <a:r>
              <a:rPr lang="ru-RU" sz="2400" b="1" i="1" dirty="0"/>
              <a:t> </a:t>
            </a:r>
            <a:r>
              <a:rPr lang="ru-RU" sz="2400" b="1" i="1" dirty="0" err="1"/>
              <a:t>засвоює</a:t>
            </a:r>
            <a:r>
              <a:rPr lang="ru-RU" sz="2400" b="1" i="1" dirty="0"/>
              <a:t>  </a:t>
            </a:r>
            <a:r>
              <a:rPr lang="ru-RU" sz="2400" b="1" i="1" dirty="0" err="1"/>
              <a:t>засоби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мовленнєво-комунікативної</a:t>
            </a:r>
            <a:r>
              <a:rPr lang="ru-RU" sz="2400" b="1" i="1" dirty="0"/>
              <a:t> </a:t>
            </a:r>
            <a:r>
              <a:rPr lang="ru-RU" sz="2400" b="1" i="1" dirty="0" err="1"/>
              <a:t>поведінки</a:t>
            </a:r>
            <a:r>
              <a:rPr lang="ru-RU" sz="2400" b="1" i="1" dirty="0"/>
              <a:t>, яка </a:t>
            </a:r>
            <a:r>
              <a:rPr lang="ru-RU" sz="2400" b="1" i="1" dirty="0" err="1"/>
              <a:t>створює</a:t>
            </a:r>
            <a:r>
              <a:rPr lang="ru-RU" sz="2400" b="1" i="1" dirty="0"/>
              <a:t>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індивідуальне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мовленнєве</a:t>
            </a:r>
            <a:r>
              <a:rPr lang="ru-RU" sz="2400" b="1" i="1" dirty="0"/>
              <a:t> «</a:t>
            </a:r>
            <a:r>
              <a:rPr lang="ru-RU" sz="2400" b="1" i="1" dirty="0" err="1"/>
              <a:t>обличчя</a:t>
            </a:r>
            <a:r>
              <a:rPr lang="ru-RU" sz="2400" b="1" i="1" dirty="0"/>
              <a:t>».</a:t>
            </a:r>
          </a:p>
          <a:p>
            <a:r>
              <a:rPr lang="ru-RU" sz="2400" b="1" i="1" dirty="0"/>
              <a:t> Так </a:t>
            </a:r>
            <a:r>
              <a:rPr lang="ru-RU" sz="2400" b="1" i="1" dirty="0" err="1"/>
              <a:t>формується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мовленнєва</a:t>
            </a:r>
            <a:r>
              <a:rPr lang="ru-RU" sz="2400" b="1" i="1" dirty="0"/>
              <a:t> </a:t>
            </a:r>
            <a:r>
              <a:rPr lang="ru-RU" sz="2400" b="1" i="1" dirty="0" err="1"/>
              <a:t>особистість</a:t>
            </a:r>
            <a:r>
              <a:rPr lang="ru-RU" sz="24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60" y="71612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3" y="4853379"/>
            <a:ext cx="2369436" cy="183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48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515" y="1022680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 </a:t>
            </a:r>
            <a:r>
              <a:rPr lang="ru-RU" sz="2800" b="1" dirty="0" err="1"/>
              <a:t>сьогодні</a:t>
            </a:r>
            <a:r>
              <a:rPr lang="ru-RU" sz="2800" b="1" dirty="0"/>
              <a:t> проблема </a:t>
            </a:r>
            <a:r>
              <a:rPr lang="ru-RU" sz="2800" b="1" dirty="0" err="1"/>
              <a:t>формування</a:t>
            </a:r>
            <a:r>
              <a:rPr lang="ru-RU" sz="2800" b="1" dirty="0"/>
              <a:t> </a:t>
            </a:r>
          </a:p>
          <a:p>
            <a:r>
              <a:rPr lang="ru-RU" sz="2800" b="1" dirty="0" err="1"/>
              <a:t>мовлення</a:t>
            </a:r>
            <a:r>
              <a:rPr lang="ru-RU" sz="2800" b="1" dirty="0"/>
              <a:t> в </a:t>
            </a:r>
            <a:r>
              <a:rPr lang="ru-RU" sz="2800" b="1" dirty="0" err="1"/>
              <a:t>дітей</a:t>
            </a:r>
            <a:r>
              <a:rPr lang="ru-RU" sz="2800" b="1" dirty="0"/>
              <a:t> </a:t>
            </a:r>
            <a:r>
              <a:rPr lang="ru-RU" sz="2800" b="1" dirty="0" err="1"/>
              <a:t>дошкільного</a:t>
            </a:r>
            <a:r>
              <a:rPr lang="ru-RU" sz="2800" b="1" dirty="0"/>
              <a:t> </a:t>
            </a:r>
            <a:r>
              <a:rPr lang="ru-RU" sz="2800" b="1" dirty="0" err="1"/>
              <a:t>віку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мають</a:t>
            </a:r>
            <a:r>
              <a:rPr lang="ru-RU" sz="2800" b="1" dirty="0"/>
              <a:t> </a:t>
            </a:r>
            <a:r>
              <a:rPr lang="ru-RU" sz="2800" b="1" dirty="0" err="1"/>
              <a:t>особливі</a:t>
            </a:r>
            <a:r>
              <a:rPr lang="ru-RU" sz="2800" b="1" dirty="0"/>
              <a:t> </a:t>
            </a:r>
            <a:r>
              <a:rPr lang="ru-RU" sz="2800" b="1" dirty="0" err="1"/>
              <a:t>освітні</a:t>
            </a:r>
            <a:r>
              <a:rPr lang="ru-RU" sz="2800" b="1" dirty="0"/>
              <a:t> потреби є </a:t>
            </a:r>
          </a:p>
          <a:p>
            <a:r>
              <a:rPr lang="ru-RU" sz="2800" b="1" dirty="0" err="1"/>
              <a:t>досить</a:t>
            </a:r>
            <a:r>
              <a:rPr lang="ru-RU" sz="2800" b="1" dirty="0"/>
              <a:t> актуальною, </a:t>
            </a:r>
            <a:r>
              <a:rPr lang="ru-RU" sz="2800" b="1" dirty="0" err="1"/>
              <a:t>адже</a:t>
            </a:r>
            <a:r>
              <a:rPr lang="ru-RU" sz="2800" b="1" dirty="0"/>
              <a:t> </a:t>
            </a:r>
            <a:r>
              <a:rPr lang="ru-RU" sz="2800" b="1" dirty="0" err="1"/>
              <a:t>ступінь</a:t>
            </a:r>
            <a:r>
              <a:rPr lang="ru-RU" sz="2800" b="1" dirty="0"/>
              <a:t> </a:t>
            </a:r>
            <a:r>
              <a:rPr lang="ru-RU" sz="2800" b="1" dirty="0" err="1"/>
              <a:t>розвитку</a:t>
            </a:r>
            <a:r>
              <a:rPr lang="ru-RU" sz="2800" b="1" dirty="0"/>
              <a:t> </a:t>
            </a:r>
            <a:r>
              <a:rPr lang="ru-RU" sz="2800" b="1" dirty="0" err="1"/>
              <a:t>мови</a:t>
            </a:r>
            <a:r>
              <a:rPr lang="ru-RU" sz="2800" b="1" dirty="0"/>
              <a:t> </a:t>
            </a:r>
            <a:r>
              <a:rPr lang="ru-RU" sz="2800" b="1" dirty="0" err="1"/>
              <a:t>дошкільника</a:t>
            </a:r>
            <a:r>
              <a:rPr lang="ru-RU" sz="2800" b="1" dirty="0"/>
              <a:t> </a:t>
            </a:r>
            <a:r>
              <a:rPr lang="ru-RU" sz="2800" b="1" dirty="0" err="1"/>
              <a:t>визначає</a:t>
            </a:r>
            <a:r>
              <a:rPr lang="ru-RU" sz="2800" b="1" dirty="0"/>
              <a:t> </a:t>
            </a:r>
            <a:r>
              <a:rPr lang="ru-RU" sz="2800" b="1" dirty="0" err="1"/>
              <a:t>рівень</a:t>
            </a:r>
            <a:r>
              <a:rPr lang="ru-RU" sz="2800" b="1" dirty="0"/>
              <a:t> </a:t>
            </a:r>
            <a:r>
              <a:rPr lang="ru-RU" sz="2800" b="1" dirty="0" err="1"/>
              <a:t>сформованості</a:t>
            </a:r>
            <a:r>
              <a:rPr lang="ru-RU" sz="2800" b="1" dirty="0"/>
              <a:t> </a:t>
            </a:r>
            <a:r>
              <a:rPr lang="ru-RU" sz="2800" b="1" dirty="0" err="1"/>
              <a:t>соціальних</a:t>
            </a:r>
            <a:r>
              <a:rPr lang="ru-RU" sz="2800" b="1" dirty="0"/>
              <a:t> і </a:t>
            </a:r>
            <a:r>
              <a:rPr lang="ru-RU" sz="2800" b="1" dirty="0" err="1"/>
              <a:t>пізнавальних</a:t>
            </a:r>
            <a:r>
              <a:rPr lang="ru-RU" sz="2800" b="1" dirty="0"/>
              <a:t> </a:t>
            </a:r>
            <a:r>
              <a:rPr lang="ru-RU" sz="2800" b="1" dirty="0" err="1"/>
              <a:t>досягнень</a:t>
            </a:r>
            <a:r>
              <a:rPr lang="ru-RU" sz="2800" b="1" dirty="0"/>
              <a:t> </a:t>
            </a:r>
            <a:r>
              <a:rPr lang="ru-RU" sz="2800" b="1" dirty="0" err="1"/>
              <a:t>дитини</a:t>
            </a:r>
            <a:r>
              <a:rPr lang="ru-RU" sz="2800" b="1" dirty="0"/>
              <a:t>, </a:t>
            </a:r>
            <a:r>
              <a:rPr lang="ru-RU" sz="2800" b="1" dirty="0" err="1"/>
              <a:t>вміння</a:t>
            </a:r>
            <a:r>
              <a:rPr lang="ru-RU" sz="2800" b="1" dirty="0"/>
              <a:t> </a:t>
            </a:r>
            <a:r>
              <a:rPr lang="ru-RU" sz="2800" b="1" dirty="0" err="1"/>
              <a:t>висловлюватися</a:t>
            </a:r>
            <a:r>
              <a:rPr lang="ru-RU" sz="2800" b="1" dirty="0"/>
              <a:t> та </a:t>
            </a:r>
            <a:r>
              <a:rPr lang="ru-RU" sz="2800" b="1" dirty="0" err="1"/>
              <a:t>здобувати</a:t>
            </a:r>
            <a:r>
              <a:rPr lang="ru-RU" sz="2800" b="1" dirty="0"/>
              <a:t> </a:t>
            </a:r>
            <a:r>
              <a:rPr lang="ru-RU" sz="2800" b="1" dirty="0" err="1"/>
              <a:t>інші</a:t>
            </a:r>
            <a:r>
              <a:rPr lang="ru-RU" sz="2800" b="1" dirty="0"/>
              <a:t> </a:t>
            </a:r>
            <a:r>
              <a:rPr lang="ru-RU" sz="2800" b="1" dirty="0" err="1"/>
              <a:t>знання</a:t>
            </a:r>
            <a:r>
              <a:rPr lang="ru-RU" sz="2800" b="1" dirty="0"/>
              <a:t>. </a:t>
            </a:r>
            <a:r>
              <a:rPr lang="ru-RU" sz="2800" b="1" dirty="0" err="1"/>
              <a:t>Розв’язання</a:t>
            </a:r>
            <a:r>
              <a:rPr lang="ru-RU" sz="2800" b="1" dirty="0"/>
              <a:t> таких проблем </a:t>
            </a:r>
            <a:r>
              <a:rPr lang="ru-RU" sz="2800" b="1" dirty="0" err="1"/>
              <a:t>мовленнєвої</a:t>
            </a:r>
            <a:r>
              <a:rPr lang="ru-RU" sz="2800" b="1" dirty="0"/>
              <a:t> </a:t>
            </a:r>
            <a:r>
              <a:rPr lang="ru-RU" sz="2800" b="1" dirty="0" err="1"/>
              <a:t>компетентності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здійснюватися</a:t>
            </a:r>
            <a:r>
              <a:rPr lang="ru-RU" sz="2800" b="1" dirty="0"/>
              <a:t> в </a:t>
            </a:r>
            <a:r>
              <a:rPr lang="ru-RU" sz="2800" b="1" dirty="0" err="1"/>
              <a:t>процесі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щоденного</a:t>
            </a:r>
            <a:r>
              <a:rPr lang="ru-RU" sz="2800" b="1" dirty="0"/>
              <a:t> </a:t>
            </a:r>
            <a:r>
              <a:rPr lang="ru-RU" sz="2800" b="1" dirty="0" err="1"/>
              <a:t>спілкування</a:t>
            </a:r>
            <a:r>
              <a:rPr lang="ru-RU" sz="2800" b="1" dirty="0"/>
              <a:t> з </a:t>
            </a:r>
            <a:r>
              <a:rPr lang="ru-RU" sz="2800" b="1" dirty="0" err="1"/>
              <a:t>вихователями</a:t>
            </a:r>
            <a:r>
              <a:rPr lang="ru-RU" sz="2800" b="1" dirty="0"/>
              <a:t>, батьками та </a:t>
            </a:r>
            <a:r>
              <a:rPr lang="ru-RU" sz="2800" b="1" dirty="0" err="1"/>
              <a:t>однолітками</a:t>
            </a:r>
            <a:r>
              <a:rPr lang="ru-RU" sz="2800" b="1" dirty="0"/>
              <a:t>, </a:t>
            </a:r>
            <a:r>
              <a:rPr lang="ru-RU" sz="2800" b="1" dirty="0" err="1"/>
              <a:t>інтегруючись</a:t>
            </a:r>
            <a:r>
              <a:rPr lang="ru-RU" sz="2800" b="1" dirty="0"/>
              <a:t> у </a:t>
            </a:r>
            <a:r>
              <a:rPr lang="ru-RU" sz="2800" b="1" dirty="0" err="1"/>
              <a:t>різних</a:t>
            </a:r>
            <a:r>
              <a:rPr lang="ru-RU" sz="2800" b="1" dirty="0"/>
              <a:t> видах </a:t>
            </a:r>
            <a:r>
              <a:rPr lang="ru-RU" sz="2800" b="1" dirty="0" err="1"/>
              <a:t>діяльності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1136"/>
            <a:ext cx="2519164" cy="19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35854"/>
            <a:ext cx="2325687" cy="147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23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1106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386" y="96861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0000CC"/>
                </a:solidFill>
              </a:rPr>
              <a:t>плануючи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мовленнєву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діяльність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дітей</a:t>
            </a:r>
            <a:r>
              <a:rPr lang="ru-RU" sz="2800" b="1" dirty="0">
                <a:solidFill>
                  <a:srgbClr val="0000CC"/>
                </a:solidFill>
              </a:rPr>
              <a:t> з ООП, </a:t>
            </a:r>
            <a:r>
              <a:rPr lang="ru-RU" sz="2800" b="1" dirty="0" err="1">
                <a:solidFill>
                  <a:srgbClr val="0000CC"/>
                </a:solidFill>
              </a:rPr>
              <a:t>варто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організувати</a:t>
            </a:r>
            <a:r>
              <a:rPr lang="ru-RU" sz="2800" b="1" dirty="0">
                <a:solidFill>
                  <a:srgbClr val="0000CC"/>
                </a:solidFill>
              </a:rPr>
              <a:t>  в </a:t>
            </a:r>
            <a:r>
              <a:rPr lang="ru-RU" sz="2800" b="1" dirty="0" err="1">
                <a:solidFill>
                  <a:srgbClr val="0000CC"/>
                </a:solidFill>
              </a:rPr>
              <a:t>групі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мовленнєве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розвивальне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середовище</a:t>
            </a:r>
            <a:r>
              <a:rPr lang="ru-RU" sz="2800" b="1" dirty="0">
                <a:solidFill>
                  <a:srgbClr val="0000CC"/>
                </a:solidFill>
              </a:rPr>
              <a:t>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3208" y="2322831"/>
            <a:ext cx="381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- книжковий куточок</a:t>
            </a:r>
            <a:r>
              <a:rPr lang="uk-UA" sz="2400" b="1" i="1" dirty="0">
                <a:solidFill>
                  <a:srgbClr val="0000CC"/>
                </a:solidFill>
              </a:rPr>
              <a:t> 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6602" y="6093296"/>
            <a:ext cx="4229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- </a:t>
            </a:r>
            <a:r>
              <a:rPr lang="ru-RU" sz="2000" b="1" i="1" dirty="0" err="1"/>
              <a:t>куточок</a:t>
            </a:r>
            <a:r>
              <a:rPr lang="ru-RU" sz="2000" b="1" i="1" dirty="0"/>
              <a:t> </a:t>
            </a:r>
            <a:r>
              <a:rPr lang="ru-RU" sz="2000" b="1" i="1" dirty="0" err="1"/>
              <a:t>дослідницької</a:t>
            </a:r>
            <a:r>
              <a:rPr lang="ru-RU" sz="2000" b="1" i="1" dirty="0"/>
              <a:t> </a:t>
            </a:r>
            <a:r>
              <a:rPr lang="ru-RU" sz="2000" b="1" i="1" dirty="0" err="1"/>
              <a:t>діяльності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480" y="4539552"/>
            <a:ext cx="481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 </a:t>
            </a:r>
            <a:r>
              <a:rPr lang="ru-RU" sz="2400" b="1" i="1" dirty="0" err="1"/>
              <a:t>центри</a:t>
            </a:r>
            <a:r>
              <a:rPr lang="ru-RU" sz="2400" b="1" i="1" dirty="0"/>
              <a:t> сюжетно-</a:t>
            </a:r>
            <a:r>
              <a:rPr lang="ru-RU" sz="2400" b="1" i="1" dirty="0" err="1"/>
              <a:t>рольових</a:t>
            </a:r>
            <a:r>
              <a:rPr lang="ru-RU" sz="2400" b="1" i="1" dirty="0"/>
              <a:t> </a:t>
            </a:r>
            <a:r>
              <a:rPr lang="ru-RU" sz="2400" b="1" i="1" dirty="0" err="1"/>
              <a:t>ігор</a:t>
            </a:r>
            <a:r>
              <a:rPr lang="ru-RU" sz="2400" b="1" i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172363"/>
            <a:ext cx="380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- </a:t>
            </a:r>
            <a:r>
              <a:rPr lang="ru-RU" sz="2000" b="1" i="1" dirty="0" err="1"/>
              <a:t>куточок</a:t>
            </a:r>
            <a:r>
              <a:rPr lang="ru-RU" sz="2000" b="1" i="1" dirty="0"/>
              <a:t> </a:t>
            </a:r>
            <a:r>
              <a:rPr lang="ru-RU" sz="2000" b="1" i="1" dirty="0" err="1"/>
              <a:t>театралізованих</a:t>
            </a:r>
            <a:r>
              <a:rPr lang="ru-RU" sz="2000" b="1" i="1" dirty="0"/>
              <a:t> </a:t>
            </a:r>
            <a:r>
              <a:rPr lang="ru-RU" sz="2000" b="1" i="1" dirty="0" err="1"/>
              <a:t>ігор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38189" y="1861166"/>
            <a:ext cx="3348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- </a:t>
            </a:r>
            <a:r>
              <a:rPr lang="ru-RU" sz="2400" b="1" i="1" dirty="0" err="1"/>
              <a:t>куточок</a:t>
            </a:r>
            <a:r>
              <a:rPr lang="ru-RU" sz="2400" b="1" i="1" dirty="0"/>
              <a:t> </a:t>
            </a:r>
            <a:r>
              <a:rPr lang="ru-RU" sz="2400" b="1" i="1" dirty="0" err="1"/>
              <a:t>усамітнення</a:t>
            </a:r>
            <a:endParaRPr lang="ru-RU" sz="24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94" y="91375"/>
            <a:ext cx="2277102" cy="168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77" y="2747633"/>
            <a:ext cx="2808312" cy="137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" y="5069629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87" y="3572473"/>
            <a:ext cx="163300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77" y="4589138"/>
            <a:ext cx="3077981" cy="15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24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48478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Основною формою </a:t>
            </a:r>
            <a:r>
              <a:rPr lang="ru-RU" sz="2400" b="1" i="1" dirty="0" err="1"/>
              <a:t>розвитку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залишаються</a:t>
            </a:r>
            <a:r>
              <a:rPr lang="ru-RU" sz="2400" b="1" i="1" dirty="0"/>
              <a:t>  </a:t>
            </a:r>
            <a:r>
              <a:rPr lang="ru-RU" sz="2400" b="1" i="1" dirty="0" err="1"/>
              <a:t>спеціально</a:t>
            </a:r>
            <a:r>
              <a:rPr lang="ru-RU" sz="2400" b="1" i="1" dirty="0"/>
              <a:t> </a:t>
            </a:r>
            <a:r>
              <a:rPr lang="ru-RU" sz="2400" b="1" i="1" dirty="0" err="1"/>
              <a:t>організовані</a:t>
            </a:r>
            <a:r>
              <a:rPr lang="ru-RU" sz="2400" b="1" i="1" dirty="0"/>
              <a:t> </a:t>
            </a:r>
            <a:r>
              <a:rPr lang="ru-RU" sz="2400" b="1" i="1" dirty="0" err="1"/>
              <a:t>заняття</a:t>
            </a:r>
            <a:r>
              <a:rPr lang="ru-RU" sz="2400" b="1" i="1" dirty="0"/>
              <a:t> (</a:t>
            </a:r>
            <a:r>
              <a:rPr lang="ru-RU" sz="2400" b="1" i="1" dirty="0" err="1"/>
              <a:t>індивідуальні</a:t>
            </a:r>
            <a:r>
              <a:rPr lang="ru-RU" sz="2400" b="1" i="1" dirty="0"/>
              <a:t>, </a:t>
            </a:r>
            <a:r>
              <a:rPr lang="ru-RU" sz="2400" b="1" i="1" dirty="0" err="1"/>
              <a:t>підгрупові</a:t>
            </a:r>
            <a:r>
              <a:rPr lang="ru-RU" sz="2400" b="1" i="1" dirty="0"/>
              <a:t> та </a:t>
            </a:r>
            <a:r>
              <a:rPr lang="ru-RU" sz="2400" b="1" i="1" dirty="0" err="1"/>
              <a:t>загальногрупові</a:t>
            </a:r>
            <a:r>
              <a:rPr lang="ru-RU" sz="2400" b="1" i="1" dirty="0"/>
              <a:t>). </a:t>
            </a:r>
          </a:p>
          <a:p>
            <a:r>
              <a:rPr lang="ru-RU" sz="2400" b="1" i="1" dirty="0" err="1"/>
              <a:t>Їх</a:t>
            </a:r>
            <a:r>
              <a:rPr lang="ru-RU" sz="2400" b="1" i="1" dirty="0"/>
              <a:t> мета — </a:t>
            </a:r>
            <a:r>
              <a:rPr lang="ru-RU" sz="2400" b="1" i="1" dirty="0" err="1"/>
              <a:t>цілеспрямоване</a:t>
            </a:r>
            <a:r>
              <a:rPr lang="ru-RU" sz="2400" b="1" i="1" dirty="0"/>
              <a:t> </a:t>
            </a:r>
            <a:r>
              <a:rPr lang="ru-RU" sz="2400" b="1" i="1" dirty="0" err="1"/>
              <a:t>формування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фонетичних</a:t>
            </a:r>
            <a:r>
              <a:rPr lang="ru-RU" sz="2400" b="1" i="1" dirty="0"/>
              <a:t>, </a:t>
            </a:r>
            <a:r>
              <a:rPr lang="ru-RU" sz="2400" b="1" i="1" dirty="0" err="1"/>
              <a:t>лексичних</a:t>
            </a:r>
            <a:r>
              <a:rPr lang="ru-RU" sz="2400" b="1" i="1" dirty="0"/>
              <a:t> і </a:t>
            </a:r>
            <a:r>
              <a:rPr lang="ru-RU" sz="2400" b="1" i="1" dirty="0" err="1"/>
              <a:t>граматичних</a:t>
            </a:r>
            <a:r>
              <a:rPr lang="ru-RU" sz="2400" b="1" i="1" dirty="0"/>
              <a:t> </a:t>
            </a:r>
            <a:r>
              <a:rPr lang="ru-RU" sz="2400" b="1" i="1" dirty="0" err="1"/>
              <a:t>умінь</a:t>
            </a:r>
            <a:r>
              <a:rPr lang="ru-RU" sz="2400" b="1" i="1" dirty="0"/>
              <a:t>, </a:t>
            </a:r>
            <a:r>
              <a:rPr lang="ru-RU" sz="2400" b="1" i="1" dirty="0" err="1"/>
              <a:t>необхідних</a:t>
            </a:r>
            <a:r>
              <a:rPr lang="ru-RU" sz="2400" b="1" i="1" dirty="0"/>
              <a:t> для </a:t>
            </a:r>
            <a:r>
              <a:rPr lang="ru-RU" sz="2400" b="1" i="1" dirty="0" err="1"/>
              <a:t>повноцінного</a:t>
            </a:r>
            <a:r>
              <a:rPr lang="ru-RU" sz="2400" b="1" i="1" dirty="0"/>
              <a:t> </a:t>
            </a:r>
            <a:r>
              <a:rPr lang="ru-RU" sz="2400" b="1" i="1" dirty="0" err="1"/>
              <a:t>спілкування</a:t>
            </a:r>
            <a:r>
              <a:rPr lang="ru-RU" sz="2400" b="1" i="1" dirty="0"/>
              <a:t> та </a:t>
            </a:r>
            <a:r>
              <a:rPr lang="ru-RU" sz="2400" b="1" i="1" dirty="0" err="1"/>
              <a:t>складання</a:t>
            </a:r>
            <a:r>
              <a:rPr lang="ru-RU" sz="2400" b="1" i="1" dirty="0"/>
              <a:t> </a:t>
            </a:r>
            <a:r>
              <a:rPr lang="ru-RU" sz="2400" b="1" i="1" dirty="0" err="1"/>
              <a:t>різних</a:t>
            </a:r>
            <a:r>
              <a:rPr lang="ru-RU" sz="2400" b="1" i="1" dirty="0"/>
              <a:t> </a:t>
            </a:r>
            <a:r>
              <a:rPr lang="ru-RU" sz="2400" b="1" i="1" dirty="0" err="1"/>
              <a:t>типів</a:t>
            </a:r>
            <a:r>
              <a:rPr lang="ru-RU" sz="2400" b="1" i="1" dirty="0"/>
              <a:t> </a:t>
            </a:r>
            <a:r>
              <a:rPr lang="ru-RU" sz="2400" b="1" i="1" dirty="0" err="1"/>
              <a:t>зв’язних</a:t>
            </a:r>
            <a:r>
              <a:rPr lang="ru-RU" sz="2400" b="1" i="1" dirty="0"/>
              <a:t> </a:t>
            </a:r>
            <a:r>
              <a:rPr lang="ru-RU" sz="2400" b="1" i="1" dirty="0" err="1"/>
              <a:t>висловлювань</a:t>
            </a:r>
            <a:r>
              <a:rPr lang="ru-RU" sz="2400" b="1" i="1" dirty="0"/>
              <a:t> (</a:t>
            </a:r>
            <a:r>
              <a:rPr lang="ru-RU" sz="2400" b="1" i="1" dirty="0" err="1"/>
              <a:t>опису</a:t>
            </a:r>
            <a:r>
              <a:rPr lang="ru-RU" sz="2400" b="1" i="1" dirty="0"/>
              <a:t>, </a:t>
            </a:r>
            <a:r>
              <a:rPr lang="ru-RU" sz="2400" b="1" i="1" dirty="0" err="1"/>
              <a:t>повідомлення</a:t>
            </a:r>
            <a:r>
              <a:rPr lang="ru-RU" sz="2400" b="1" i="1" dirty="0"/>
              <a:t>, </a:t>
            </a:r>
            <a:r>
              <a:rPr lang="ru-RU" sz="2400" b="1" i="1" dirty="0" err="1"/>
              <a:t>міркування</a:t>
            </a:r>
            <a:r>
              <a:rPr lang="ru-RU" sz="2400" b="1" i="1" dirty="0"/>
              <a:t>, </a:t>
            </a:r>
            <a:r>
              <a:rPr lang="uk-UA" sz="2400" b="1" i="1" dirty="0"/>
              <a:t>пояснення, доведення тощо), </a:t>
            </a:r>
          </a:p>
          <a:p>
            <a:r>
              <a:rPr lang="uk-UA" sz="2400" b="1" i="1" dirty="0"/>
              <a:t>які важко сформувати </a:t>
            </a:r>
          </a:p>
          <a:p>
            <a:r>
              <a:rPr lang="uk-UA" sz="2400" b="1" i="1" dirty="0"/>
              <a:t>за межами спеціального</a:t>
            </a:r>
          </a:p>
          <a:p>
            <a:r>
              <a:rPr lang="uk-UA" sz="2400" b="1" i="1" dirty="0"/>
              <a:t> заняття. </a:t>
            </a:r>
            <a:endParaRPr lang="ru-RU" sz="2400" b="1" i="1" dirty="0"/>
          </a:p>
          <a:p>
            <a:endParaRPr lang="ru-RU" sz="2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9" y="4077072"/>
            <a:ext cx="377091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76264" cy="144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71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24744"/>
            <a:ext cx="6678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Як </a:t>
            </a:r>
            <a:r>
              <a:rPr lang="ru-RU" sz="2400" b="1" i="1" dirty="0" err="1"/>
              <a:t>підтримувати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мовленнєву</a:t>
            </a:r>
            <a:r>
              <a:rPr lang="ru-RU" sz="2400" b="1" i="1" dirty="0"/>
              <a:t> </a:t>
            </a:r>
            <a:r>
              <a:rPr lang="ru-RU" sz="2400" b="1" i="1" dirty="0" err="1"/>
              <a:t>активність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дітей</a:t>
            </a:r>
            <a:r>
              <a:rPr lang="ru-RU" sz="2400" b="1" i="1" dirty="0"/>
              <a:t> на </a:t>
            </a:r>
            <a:r>
              <a:rPr lang="ru-RU" sz="2400" b="1" i="1" dirty="0" err="1"/>
              <a:t>занятті</a:t>
            </a:r>
            <a:r>
              <a:rPr lang="ru-RU" sz="2400" b="1" i="1" dirty="0"/>
              <a:t>:</a:t>
            </a:r>
          </a:p>
          <a:p>
            <a:r>
              <a:rPr lang="ru-RU" sz="2400" b="1" i="1" dirty="0"/>
              <a:t>-	</a:t>
            </a:r>
            <a:r>
              <a:rPr lang="ru-RU" sz="2400" b="1" i="1" dirty="0" err="1"/>
              <a:t>Формулюйте</a:t>
            </a:r>
            <a:r>
              <a:rPr lang="ru-RU" sz="2400" b="1" i="1" dirty="0"/>
              <a:t> </a:t>
            </a:r>
            <a:r>
              <a:rPr lang="ru-RU" sz="2400" b="1" i="1" dirty="0" err="1"/>
              <a:t>запитання</a:t>
            </a:r>
            <a:r>
              <a:rPr lang="ru-RU" sz="2400" b="1" i="1" dirty="0"/>
              <a:t> таким чином, </a:t>
            </a:r>
            <a:r>
              <a:rPr lang="ru-RU" sz="2400" b="1" i="1" dirty="0" err="1"/>
              <a:t>щоб</a:t>
            </a:r>
            <a:r>
              <a:rPr lang="ru-RU" sz="2400" b="1" i="1" dirty="0"/>
              <a:t> </a:t>
            </a:r>
            <a:r>
              <a:rPr lang="ru-RU" sz="2400" b="1" i="1" dirty="0" err="1"/>
              <a:t>спонукати</a:t>
            </a:r>
            <a:r>
              <a:rPr lang="ru-RU" sz="2400" b="1" i="1" dirty="0"/>
              <a:t> </a:t>
            </a:r>
            <a:r>
              <a:rPr lang="ru-RU" sz="2400" b="1" i="1" dirty="0" err="1"/>
              <a:t>дітей</a:t>
            </a:r>
            <a:r>
              <a:rPr lang="ru-RU" sz="2400" b="1" i="1" dirty="0"/>
              <a:t> до </a:t>
            </a:r>
            <a:r>
              <a:rPr lang="ru-RU" sz="2400" b="1" i="1" dirty="0" err="1"/>
              <a:t>розмірковувань</a:t>
            </a:r>
            <a:r>
              <a:rPr lang="ru-RU" sz="2400" b="1" i="1" dirty="0"/>
              <a:t>, </a:t>
            </a:r>
            <a:r>
              <a:rPr lang="ru-RU" sz="2400" b="1" i="1" dirty="0" err="1"/>
              <a:t>пошуку</a:t>
            </a:r>
            <a:r>
              <a:rPr lang="ru-RU" sz="2400" b="1" i="1" dirty="0"/>
              <a:t> </a:t>
            </a:r>
            <a:r>
              <a:rPr lang="ru-RU" sz="2400" b="1" i="1" dirty="0" err="1"/>
              <a:t>точної</a:t>
            </a:r>
            <a:r>
              <a:rPr lang="ru-RU" sz="2400" b="1" i="1" dirty="0"/>
              <a:t> </a:t>
            </a:r>
            <a:r>
              <a:rPr lang="ru-RU" sz="2400" b="1" i="1" dirty="0" err="1"/>
              <a:t>відповіді</a:t>
            </a:r>
            <a:r>
              <a:rPr lang="ru-RU" sz="2400" b="1" i="1" dirty="0"/>
              <a:t>, </a:t>
            </a:r>
            <a:r>
              <a:rPr lang="ru-RU" sz="2400" b="1" i="1" dirty="0" err="1"/>
              <a:t>зіставлення</a:t>
            </a:r>
            <a:r>
              <a:rPr lang="ru-RU" sz="2400" b="1" i="1" dirty="0"/>
              <a:t> й </a:t>
            </a:r>
            <a:r>
              <a:rPr lang="ru-RU" sz="2400" b="1" i="1" dirty="0" err="1"/>
              <a:t>свідомого</a:t>
            </a:r>
            <a:r>
              <a:rPr lang="ru-RU" sz="2400" b="1" i="1" dirty="0"/>
              <a:t> </a:t>
            </a:r>
            <a:r>
              <a:rPr lang="ru-RU" sz="2400" b="1" i="1" dirty="0" err="1"/>
              <a:t>оцінювання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кількох</a:t>
            </a:r>
            <a:r>
              <a:rPr lang="ru-RU" sz="2400" b="1" i="1" dirty="0"/>
              <a:t> </a:t>
            </a:r>
            <a:r>
              <a:rPr lang="ru-RU" sz="2400" b="1" i="1" dirty="0" err="1"/>
              <a:t>варіантів</a:t>
            </a:r>
            <a:r>
              <a:rPr lang="ru-RU" sz="2400" b="1" i="1" dirty="0"/>
              <a:t> </a:t>
            </a:r>
            <a:r>
              <a:rPr lang="ru-RU" sz="2400" b="1" i="1" dirty="0" err="1"/>
              <a:t>розв’язання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мовленнєвого</a:t>
            </a:r>
            <a:r>
              <a:rPr lang="ru-RU" sz="2400" b="1" i="1" dirty="0"/>
              <a:t> </a:t>
            </a:r>
            <a:r>
              <a:rPr lang="ru-RU" sz="2400" b="1" i="1" dirty="0" err="1"/>
              <a:t>завдання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-	Адресуйте  </a:t>
            </a:r>
            <a:r>
              <a:rPr lang="ru-RU" sz="2400" b="1" i="1" dirty="0" err="1"/>
              <a:t>запитання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всім</a:t>
            </a:r>
            <a:r>
              <a:rPr lang="ru-RU" sz="2400" b="1" i="1" dirty="0"/>
              <a:t> </a:t>
            </a:r>
            <a:r>
              <a:rPr lang="ru-RU" sz="2400" b="1" i="1" dirty="0" err="1"/>
              <a:t>вихованцям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-	Не </a:t>
            </a:r>
            <a:r>
              <a:rPr lang="ru-RU" sz="2400" b="1" i="1" dirty="0" err="1"/>
              <a:t>звертайтеся</a:t>
            </a:r>
            <a:r>
              <a:rPr lang="ru-RU" sz="2400" b="1" i="1" dirty="0"/>
              <a:t> </a:t>
            </a:r>
            <a:r>
              <a:rPr lang="ru-RU" sz="2400" b="1" i="1" dirty="0" err="1"/>
              <a:t>кілька</a:t>
            </a:r>
            <a:r>
              <a:rPr lang="ru-RU" sz="2400" b="1" i="1" dirty="0"/>
              <a:t> </a:t>
            </a:r>
            <a:r>
              <a:rPr lang="ru-RU" sz="2400" b="1" i="1" dirty="0" err="1"/>
              <a:t>разів</a:t>
            </a:r>
            <a:r>
              <a:rPr lang="ru-RU" sz="2400" b="1" i="1" dirty="0"/>
              <a:t> </a:t>
            </a:r>
            <a:r>
              <a:rPr lang="ru-RU" sz="2400" b="1" i="1" dirty="0" err="1"/>
              <a:t>поспіль</a:t>
            </a:r>
            <a:r>
              <a:rPr lang="ru-RU" sz="2400" b="1" i="1" dirty="0"/>
              <a:t> до </a:t>
            </a:r>
            <a:r>
              <a:rPr lang="ru-RU" sz="2400" b="1" i="1" dirty="0" err="1"/>
              <a:t>тієї</a:t>
            </a:r>
            <a:r>
              <a:rPr lang="ru-RU" sz="2400" b="1" i="1" dirty="0"/>
              <a:t> </a:t>
            </a:r>
            <a:r>
              <a:rPr lang="ru-RU" sz="2400" b="1" i="1" dirty="0" err="1"/>
              <a:t>самої</a:t>
            </a:r>
            <a:r>
              <a:rPr lang="ru-RU" sz="2400" b="1" i="1" dirty="0"/>
              <a:t> </a:t>
            </a:r>
            <a:r>
              <a:rPr lang="ru-RU" sz="2400" b="1" i="1" dirty="0" err="1"/>
              <a:t>дитини</a:t>
            </a:r>
            <a:r>
              <a:rPr lang="ru-RU" sz="2400" b="1" i="1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489431" cy="138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23303"/>
            <a:ext cx="2232248" cy="317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21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27483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	</a:t>
            </a:r>
            <a:r>
              <a:rPr lang="ru-RU" sz="2400" b="1" i="1" dirty="0"/>
              <a:t>Не </a:t>
            </a:r>
            <a:r>
              <a:rPr lang="ru-RU" sz="2400" b="1" i="1" dirty="0" err="1"/>
              <a:t>зловживайте</a:t>
            </a:r>
            <a:r>
              <a:rPr lang="ru-RU" sz="2400" b="1" i="1" dirty="0"/>
              <a:t> </a:t>
            </a:r>
            <a:r>
              <a:rPr lang="ru-RU" sz="2400" b="1" i="1" dirty="0" err="1"/>
              <a:t>зауваженнями</a:t>
            </a:r>
            <a:r>
              <a:rPr lang="ru-RU" sz="2400" b="1" i="1" dirty="0"/>
              <a:t> </a:t>
            </a:r>
            <a:r>
              <a:rPr lang="ru-RU" sz="2400" b="1" i="1" dirty="0" err="1"/>
              <a:t>дисциплінарного</a:t>
            </a:r>
            <a:r>
              <a:rPr lang="ru-RU" sz="2400" b="1" i="1" dirty="0"/>
              <a:t> характеру.</a:t>
            </a:r>
          </a:p>
          <a:p>
            <a:r>
              <a:rPr lang="ru-RU" sz="2400" b="1" i="1" dirty="0"/>
              <a:t>-	</a:t>
            </a:r>
            <a:r>
              <a:rPr lang="ru-RU" sz="2400" b="1" i="1" dirty="0" err="1"/>
              <a:t>Спілкуйтесь</a:t>
            </a:r>
            <a:r>
              <a:rPr lang="ru-RU" sz="2400" b="1" i="1" dirty="0"/>
              <a:t> з </a:t>
            </a:r>
            <a:r>
              <a:rPr lang="ru-RU" sz="2400" b="1" i="1" dirty="0" err="1"/>
              <a:t>дітьми</a:t>
            </a:r>
            <a:r>
              <a:rPr lang="ru-RU" sz="2400" b="1" i="1" dirty="0"/>
              <a:t> </a:t>
            </a:r>
            <a:r>
              <a:rPr lang="ru-RU" sz="2400" b="1" i="1" dirty="0" err="1"/>
              <a:t>спокійно</a:t>
            </a:r>
            <a:r>
              <a:rPr lang="ru-RU" sz="2400" b="1" i="1" dirty="0"/>
              <a:t>, </a:t>
            </a:r>
            <a:r>
              <a:rPr lang="ru-RU" sz="2400" b="1" i="1" dirty="0" err="1"/>
              <a:t>упевнено</a:t>
            </a:r>
            <a:r>
              <a:rPr lang="ru-RU" sz="2400" b="1" i="1" dirty="0"/>
              <a:t>, у </a:t>
            </a:r>
            <a:r>
              <a:rPr lang="ru-RU" sz="2400" b="1" i="1" dirty="0" err="1"/>
              <a:t>жвавому</a:t>
            </a:r>
            <a:r>
              <a:rPr lang="ru-RU" sz="2400" b="1" i="1" dirty="0"/>
              <a:t> </a:t>
            </a:r>
            <a:r>
              <a:rPr lang="ru-RU" sz="2400" b="1" i="1" dirty="0" err="1"/>
              <a:t>темпі</a:t>
            </a:r>
            <a:r>
              <a:rPr lang="ru-RU" sz="2400" b="1" i="1" dirty="0"/>
              <a:t>, </a:t>
            </a:r>
            <a:r>
              <a:rPr lang="ru-RU" sz="2400" b="1" i="1" dirty="0" err="1"/>
              <a:t>водночас</a:t>
            </a:r>
            <a:r>
              <a:rPr lang="ru-RU" sz="2400" b="1" i="1" dirty="0"/>
              <a:t> </a:t>
            </a:r>
            <a:r>
              <a:rPr lang="ru-RU" sz="2400" b="1" i="1" dirty="0" err="1"/>
              <a:t>надаючи</a:t>
            </a:r>
            <a:r>
              <a:rPr lang="ru-RU" sz="2400" b="1" i="1" dirty="0"/>
              <a:t> </a:t>
            </a:r>
            <a:r>
              <a:rPr lang="ru-RU" sz="2400" b="1" i="1" dirty="0" err="1"/>
              <a:t>дітям</a:t>
            </a:r>
            <a:r>
              <a:rPr lang="ru-RU" sz="2400" b="1" i="1" dirty="0"/>
              <a:t> </a:t>
            </a:r>
            <a:r>
              <a:rPr lang="ru-RU" sz="2400" b="1" i="1" dirty="0" err="1"/>
              <a:t>можливість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поміркувати</a:t>
            </a:r>
            <a:r>
              <a:rPr lang="ru-RU" sz="2400" b="1" i="1" dirty="0"/>
              <a:t>.</a:t>
            </a:r>
          </a:p>
          <a:p>
            <a:r>
              <a:rPr lang="ru-RU" sz="2400" b="1" i="1" dirty="0"/>
              <a:t>-	Залучайте </a:t>
            </a:r>
            <a:r>
              <a:rPr lang="ru-RU" sz="2400" b="1" i="1" dirty="0" err="1"/>
              <a:t>малят</a:t>
            </a:r>
            <a:r>
              <a:rPr lang="ru-RU" sz="2400" b="1" i="1" dirty="0"/>
              <a:t> до контролю за </a:t>
            </a:r>
            <a:r>
              <a:rPr lang="ru-RU" sz="2400" b="1" i="1" dirty="0" err="1"/>
              <a:t>мовленням</a:t>
            </a:r>
            <a:r>
              <a:rPr lang="ru-RU" sz="2400" b="1" i="1" dirty="0"/>
              <a:t> тих, </a:t>
            </a:r>
            <a:r>
              <a:rPr lang="ru-RU" sz="2400" b="1" i="1" dirty="0" err="1"/>
              <a:t>хто</a:t>
            </a:r>
            <a:r>
              <a:rPr lang="ru-RU" sz="2400" b="1" i="1" dirty="0"/>
              <a:t> </a:t>
            </a:r>
            <a:r>
              <a:rPr lang="ru-RU" sz="2400" b="1" i="1" dirty="0" err="1"/>
              <a:t>відповідає</a:t>
            </a:r>
            <a:r>
              <a:rPr lang="ru-RU" sz="2400" b="1" i="1" dirty="0"/>
              <a:t> до </a:t>
            </a:r>
            <a:r>
              <a:rPr lang="ru-RU" sz="2400" b="1" i="1" dirty="0" err="1"/>
              <a:t>оцінювання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відповідей</a:t>
            </a:r>
            <a:r>
              <a:rPr lang="ru-RU" sz="2400" b="1" i="1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9"/>
            <a:ext cx="3051423" cy="201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583162"/>
            <a:ext cx="3024336" cy="201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31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210</TotalTime>
  <Words>910</Words>
  <Application>Microsoft Office PowerPoint</Application>
  <PresentationFormat>Екран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Wingdings</vt:lpstr>
      <vt:lpstr>Wingdings 2</vt:lpstr>
      <vt:lpstr>Wingdings 3</vt:lpstr>
      <vt:lpstr>Тема1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Директор</cp:lastModifiedBy>
  <cp:revision>41</cp:revision>
  <dcterms:created xsi:type="dcterms:W3CDTF">2024-01-15T13:30:00Z</dcterms:created>
  <dcterms:modified xsi:type="dcterms:W3CDTF">2024-01-17T12:32:20Z</dcterms:modified>
</cp:coreProperties>
</file>